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1"/>
  </p:sldMasterIdLst>
  <p:notesMasterIdLst>
    <p:notesMasterId r:id="rId31"/>
  </p:notes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81" r:id="rId26"/>
    <p:sldId id="282" r:id="rId27"/>
    <p:sldId id="283" r:id="rId28"/>
    <p:sldId id="284" r:id="rId29"/>
    <p:sldId id="285" r:id="rId30"/>
  </p:sldIdLst>
  <p:sldSz cx="9144000" cy="5143500" type="screen16x9"/>
  <p:notesSz cx="5143500" cy="9144000"/>
  <p:embeddedFontLst>
    <p:embeddedFont>
      <p:font typeface="Century Gothic" panose="020B0502020202020204" pitchFamily="34" charset="0"/>
      <p:regular r:id="rId32"/>
      <p:bold r:id="rId33"/>
      <p:italic r:id="rId34"/>
      <p:boldItalic r:id="rId35"/>
    </p:embeddedFont>
    <p:embeddedFont>
      <p:font typeface="Geist"/>
      <p:regular r:id="rId36"/>
    </p:embeddedFont>
    <p:embeddedFont>
      <p:font typeface="Geist Bold"/>
      <p:regular r:id="rId37"/>
      <p:bold r:id="rId38"/>
    </p:embeddedFont>
    <p:embeddedFont>
      <p:font typeface="Noto Serif Bold" panose="02020502060505020204"/>
      <p:regular r:id="rId39"/>
      <p:bold r:id="rId40"/>
    </p:embeddedFont>
  </p:embeddedFontLst>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modifyVerifier cryptProviderType="rsaAES" cryptAlgorithmClass="hash" cryptAlgorithmType="typeAny" cryptAlgorithmSid="14" spinCount="100000" saltData="V2nQ8VbL1OVx+YFEFrssdQ==" hashData="jmrSHLLwWNZT+qPBDdmO1mgh2zdT14NQjK+jxKiPJ/GJEkDjQElIdTXfpafFwb/b77dXrH4kGF7RnoFQaocuMw=="/>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21"/>
    <p:restoredTop sz="94610"/>
  </p:normalViewPr>
  <p:slideViewPr>
    <p:cSldViewPr snapToGrid="0" snapToObjects="1">
      <p:cViewPr varScale="1">
        <p:scale>
          <a:sx n="136" d="100"/>
          <a:sy n="136" d="100"/>
        </p:scale>
        <p:origin x="200" y="64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8.fntdata"/><Relationship Id="rId21" Type="http://schemas.openxmlformats.org/officeDocument/2006/relationships/slide" Target="slides/slide20.xml"/><Relationship Id="rId34" Type="http://schemas.openxmlformats.org/officeDocument/2006/relationships/font" Target="fonts/font3.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1.fntdata"/><Relationship Id="rId37" Type="http://schemas.openxmlformats.org/officeDocument/2006/relationships/font" Target="fonts/font6.fntdata"/><Relationship Id="rId40" Type="http://schemas.openxmlformats.org/officeDocument/2006/relationships/font" Target="fonts/font9.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notesMaster" Target="notesMasters/notesMaster1.xml"/><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4.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2.fntdata"/><Relationship Id="rId38" Type="http://schemas.openxmlformats.org/officeDocument/2006/relationships/font" Target="fonts/font7.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975373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lide master 1">
    <p:spTree>
      <p:nvGrpSpPr>
        <p:cNvPr id="1" name=""/>
        <p:cNvGrpSpPr/>
        <p:nvPr/>
      </p:nvGrpSpPr>
      <p:grpSpPr>
        <a:xfrm>
          <a:off x="0" y="0"/>
          <a:ext cx="0" cy="0"/>
          <a:chOff x="0" y="0"/>
          <a:chExt cx="0" cy="0"/>
        </a:xfrm>
      </p:grpSpPr>
      <p:pic>
        <p:nvPicPr>
          <p:cNvPr id="2" name="Image 0" descr="preencoded.png"/>
          <p:cNvPicPr>
            <a:picLocks noChangeAspect="1"/>
          </p:cNvPicPr>
          <p:nvPr/>
        </p:nvPicPr>
        <p:blipFill>
          <a:blip r:embed="rId2"/>
          <a:stretch>
            <a:fillRect/>
          </a:stretch>
        </p:blipFill>
        <p:spPr>
          <a:xfrm>
            <a:off x="0" y="0"/>
            <a:ext cx="9144000" cy="5143500"/>
          </a:xfrm>
          <a:prstGeom prst="rect">
            <a:avLst/>
          </a:prstGeom>
        </p:spPr>
      </p:pic>
      <p:sp>
        <p:nvSpPr>
          <p:cNvPr id="3" name="Shape 0"/>
          <p:cNvSpPr/>
          <p:nvPr/>
        </p:nvSpPr>
        <p:spPr>
          <a:xfrm>
            <a:off x="0" y="0"/>
            <a:ext cx="9144000" cy="5143500"/>
          </a:xfrm>
          <a:prstGeom prst="rect">
            <a:avLst/>
          </a:prstGeom>
          <a:solidFill>
            <a:srgbClr val="E5F9F2">
              <a:alpha val="95000"/>
            </a:srgbClr>
          </a:solidFill>
          <a:ln/>
        </p:spPr>
        <p:txBody>
          <a:bodyPr/>
          <a:lstStyle/>
          <a:p>
            <a:endParaRPr lang="it-IT"/>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 id="2147483650" r:id="rId2"/>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svg"/><Relationship Id="rId7" Type="http://schemas.openxmlformats.org/officeDocument/2006/relationships/image" Target="../media/image13.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12.svg"/><Relationship Id="rId5" Type="http://schemas.openxmlformats.org/officeDocument/2006/relationships/image" Target="../media/image11.svg"/><Relationship Id="rId4" Type="http://schemas.openxmlformats.org/officeDocument/2006/relationships/image" Target="../media/image10.sv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4.xml"/><Relationship Id="rId1" Type="http://schemas.openxmlformats.org/officeDocument/2006/relationships/slideLayout" Target="../slideLayouts/slideLayout2.xml"/><Relationship Id="rId5" Type="http://schemas.openxmlformats.org/officeDocument/2006/relationships/image" Target="../media/image18.png"/><Relationship Id="rId4" Type="http://schemas.openxmlformats.org/officeDocument/2006/relationships/image" Target="../media/image17.pn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9.sv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5.sv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notesSlide" Target="../notesSlides/notesSlide29.xml"/><Relationship Id="rId1" Type="http://schemas.openxmlformats.org/officeDocument/2006/relationships/slideLayout" Target="../slideLayouts/slideLayout2.xml"/><Relationship Id="rId5" Type="http://schemas.openxmlformats.org/officeDocument/2006/relationships/image" Target="../media/image24.png"/><Relationship Id="rId4" Type="http://schemas.openxmlformats.org/officeDocument/2006/relationships/image" Target="../media/image23.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7.sv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name="Slide 1">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0" y="0"/>
            <a:ext cx="3600450" cy="5143500"/>
          </a:xfrm>
          <a:custGeom>
            <a:avLst/>
            <a:gdLst/>
            <a:ahLst/>
            <a:cxnLst/>
            <a:rect l="0" t="0" r="100000" b="100000"/>
            <a:pathLst>
              <a:path w="100000" h="100000">
                <a:moveTo>
                  <a:pt x="0" y="0"/>
                </a:moveTo>
                <a:lnTo>
                  <a:pt x="90530" y="100"/>
                </a:lnTo>
                <a:lnTo>
                  <a:pt x="93070" y="6350"/>
                </a:lnTo>
                <a:lnTo>
                  <a:pt x="94920" y="12210"/>
                </a:lnTo>
                <a:lnTo>
                  <a:pt x="96680" y="19820"/>
                </a:lnTo>
                <a:lnTo>
                  <a:pt x="97560" y="25880"/>
                </a:lnTo>
                <a:lnTo>
                  <a:pt x="97950" y="30960"/>
                </a:lnTo>
                <a:lnTo>
                  <a:pt x="97950" y="39060"/>
                </a:lnTo>
                <a:lnTo>
                  <a:pt x="97270" y="46480"/>
                </a:lnTo>
                <a:lnTo>
                  <a:pt x="96190" y="52640"/>
                </a:lnTo>
                <a:lnTo>
                  <a:pt x="94730" y="58500"/>
                </a:lnTo>
                <a:lnTo>
                  <a:pt x="92480" y="65230"/>
                </a:lnTo>
                <a:lnTo>
                  <a:pt x="89550" y="72070"/>
                </a:lnTo>
                <a:lnTo>
                  <a:pt x="86820" y="77340"/>
                </a:lnTo>
                <a:lnTo>
                  <a:pt x="83500" y="82810"/>
                </a:lnTo>
                <a:lnTo>
                  <a:pt x="79200" y="88870"/>
                </a:lnTo>
                <a:lnTo>
                  <a:pt x="75880" y="92770"/>
                </a:lnTo>
                <a:lnTo>
                  <a:pt x="75880" y="92970"/>
                </a:lnTo>
                <a:lnTo>
                  <a:pt x="74510" y="94340"/>
                </a:lnTo>
                <a:lnTo>
                  <a:pt x="74510" y="94530"/>
                </a:lnTo>
                <a:lnTo>
                  <a:pt x="69240" y="100000"/>
                </a:lnTo>
                <a:lnTo>
                  <a:pt x="0" y="100000"/>
                </a:lnTo>
                <a:close/>
              </a:path>
            </a:pathLst>
          </a:custGeom>
        </p:spPr>
      </p:pic>
      <p:pic>
        <p:nvPicPr>
          <p:cNvPr id="3" name="Image 1" descr="preencoded.png"/>
          <p:cNvPicPr>
            <a:picLocks noChangeAspect="1"/>
          </p:cNvPicPr>
          <p:nvPr/>
        </p:nvPicPr>
        <p:blipFill>
          <a:blip r:embed="rId4"/>
          <a:stretch>
            <a:fillRect/>
          </a:stretch>
        </p:blipFill>
        <p:spPr>
          <a:xfrm>
            <a:off x="1129233" y="2276475"/>
            <a:ext cx="509588" cy="590550"/>
          </a:xfrm>
          <a:prstGeom prst="rect">
            <a:avLst/>
          </a:prstGeom>
        </p:spPr>
      </p:pic>
      <p:sp>
        <p:nvSpPr>
          <p:cNvPr id="4" name="Text 0"/>
          <p:cNvSpPr/>
          <p:nvPr/>
        </p:nvSpPr>
        <p:spPr>
          <a:xfrm>
            <a:off x="3925119" y="1162720"/>
            <a:ext cx="4722763" cy="775097"/>
          </a:xfrm>
          <a:prstGeom prst="rect">
            <a:avLst/>
          </a:prstGeom>
          <a:noFill/>
          <a:ln/>
        </p:spPr>
        <p:txBody>
          <a:bodyPr wrap="square" lIns="0" tIns="0" rIns="0" bIns="0" rtlCol="0" anchor="t">
            <a:normAutofit/>
          </a:bodyPr>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Formulario di Identificazione del Rifiuto (FIR)</a:t>
            </a:r>
            <a:endParaRPr lang="en-US" sz="2400" dirty="0">
              <a:latin typeface="Century Gothic" panose="020B0502020202020204" pitchFamily="34" charset="0"/>
            </a:endParaRPr>
          </a:p>
        </p:txBody>
      </p:sp>
      <p:sp>
        <p:nvSpPr>
          <p:cNvPr id="5" name="Text 1"/>
          <p:cNvSpPr/>
          <p:nvPr/>
        </p:nvSpPr>
        <p:spPr>
          <a:xfrm>
            <a:off x="3925119" y="2123852"/>
            <a:ext cx="4722763" cy="1528763"/>
          </a:xfrm>
          <a:prstGeom prst="rect">
            <a:avLst/>
          </a:prstGeom>
          <a:noFill/>
          <a:ln/>
        </p:spPr>
        <p:txBody>
          <a:bodyPr wrap="square" lIns="0" tIns="0" rIns="0" bIns="0" rtlCol="0" anchor="t"/>
          <a:lstStyle/>
          <a:p>
            <a:pPr marL="0" indent="0" algn="just">
              <a:lnSpc>
                <a:spcPct val="133000"/>
              </a:lnSpc>
              <a:spcAft>
                <a:spcPts val="1050"/>
              </a:spcAft>
              <a:buNone/>
            </a:pPr>
            <a:r>
              <a:rPr lang="en-US" sz="950" i="1" dirty="0">
                <a:solidFill>
                  <a:srgbClr val="4B4A4A"/>
                </a:solidFill>
                <a:latin typeface="Century Gothic" panose="020B0502020202020204" pitchFamily="34" charset="0"/>
                <a:ea typeface="Geist" pitchFamily="34" charset="-122"/>
                <a:cs typeface="Geist" pitchFamily="34" charset="-120"/>
              </a:rPr>
              <a:t>Ministero dell'Ambiente e della Sicurezza Energetica — Allegato 2</a:t>
            </a:r>
            <a:endParaRPr lang="en-US" sz="950" dirty="0">
              <a:latin typeface="Century Gothic" panose="020B0502020202020204" pitchFamily="34" charset="0"/>
            </a:endParaRPr>
          </a:p>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Modalità di compilazione del modello di cui all'art. 5 del D.M. n. 59 del 2023, in attuazione del Decreto del Ministro dell'Ambiente e della Sicurezza Energetica di concerto con il Ministro dell'Economia e delle Finanze del 4 aprile 2023, n. 59 — </a:t>
            </a:r>
            <a:r>
              <a:rPr lang="en-US" sz="950" i="1" dirty="0">
                <a:solidFill>
                  <a:srgbClr val="4B4A4A"/>
                </a:solidFill>
                <a:latin typeface="Century Gothic" panose="020B0502020202020204" pitchFamily="34" charset="0"/>
                <a:ea typeface="Geist" pitchFamily="34" charset="-122"/>
                <a:cs typeface="Geist" pitchFamily="34" charset="-120"/>
              </a:rPr>
              <a:t>Regolamento recante: «Disciplina del sistema di tracciabilità dei rifiuti e del registro elettronico nazionale per la tracciabilità dei rifiuti ai sensi dell'articolo 188-bis del decreto legislativo 3 aprile 2006, n. 152».</a:t>
            </a:r>
            <a:endParaRPr lang="en-US" sz="950" dirty="0">
              <a:latin typeface="Century Gothic" panose="020B0502020202020204" pitchFamily="34" charset="0"/>
            </a:endParaRPr>
          </a:p>
        </p:txBody>
      </p:sp>
      <p:sp>
        <p:nvSpPr>
          <p:cNvPr id="6" name="Shape 2"/>
          <p:cNvSpPr/>
          <p:nvPr/>
        </p:nvSpPr>
        <p:spPr>
          <a:xfrm>
            <a:off x="3925119" y="3792141"/>
            <a:ext cx="762670" cy="188565"/>
          </a:xfrm>
          <a:prstGeom prst="roundRect">
            <a:avLst>
              <a:gd name="adj" fmla="val 47365"/>
            </a:avLst>
          </a:prstGeom>
          <a:solidFill>
            <a:srgbClr val="CCFFEF"/>
          </a:solidFill>
          <a:ln/>
        </p:spPr>
        <p:txBody>
          <a:bodyPr/>
          <a:lstStyle/>
          <a:p>
            <a:pPr algn="just"/>
            <a:endParaRPr lang="it-IT">
              <a:latin typeface="Century Gothic" panose="020B0502020202020204" pitchFamily="34" charset="0"/>
            </a:endParaRPr>
          </a:p>
        </p:txBody>
      </p:sp>
      <p:sp>
        <p:nvSpPr>
          <p:cNvPr id="7" name="Text 3"/>
          <p:cNvSpPr/>
          <p:nvPr/>
        </p:nvSpPr>
        <p:spPr>
          <a:xfrm>
            <a:off x="3999533" y="3829348"/>
            <a:ext cx="1071042" cy="114151"/>
          </a:xfrm>
          <a:prstGeom prst="rect">
            <a:avLst/>
          </a:prstGeom>
          <a:noFill/>
          <a:ln/>
        </p:spPr>
        <p:txBody>
          <a:bodyPr wrap="none" lIns="0" tIns="0" rIns="0" bIns="0" rtlCol="0" anchor="t"/>
          <a:lstStyle/>
          <a:p>
            <a:pPr marL="0" indent="0" algn="just">
              <a:lnSpc>
                <a:spcPct val="96000"/>
              </a:lnSpc>
              <a:buNone/>
            </a:pPr>
            <a:r>
              <a:rPr lang="en-US" sz="750" dirty="0">
                <a:solidFill>
                  <a:srgbClr val="4B4A4A"/>
                </a:solidFill>
                <a:latin typeface="Century Gothic" panose="020B0502020202020204" pitchFamily="34" charset="0"/>
                <a:ea typeface="Geist" pitchFamily="34" charset="-122"/>
                <a:cs typeface="Geist" pitchFamily="34" charset="-120"/>
              </a:rPr>
              <a:t>LUGLIO 2026</a:t>
            </a:r>
            <a:endParaRPr lang="en-US" sz="750" dirty="0">
              <a:latin typeface="Century Gothic" panose="020B0502020202020204" pitchFamily="34"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1">
    <p:spTree>
      <p:nvGrpSpPr>
        <p:cNvPr id="1" name=""/>
        <p:cNvGrpSpPr/>
        <p:nvPr/>
      </p:nvGrpSpPr>
      <p:grpSpPr>
        <a:xfrm>
          <a:off x="0" y="0"/>
          <a:ext cx="0" cy="0"/>
          <a:chOff x="0" y="0"/>
          <a:chExt cx="0" cy="0"/>
        </a:xfrm>
      </p:grpSpPr>
      <p:sp>
        <p:nvSpPr>
          <p:cNvPr id="2" name="Text 0"/>
          <p:cNvSpPr/>
          <p:nvPr/>
        </p:nvSpPr>
        <p:spPr>
          <a:xfrm>
            <a:off x="496119" y="464046"/>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Campi 16 e 17: Secondo Destinatario e Annotazioni</a:t>
            </a:r>
            <a:endParaRPr lang="en-US" sz="2400" dirty="0">
              <a:latin typeface="Century Gothic" panose="020B0502020202020204" pitchFamily="34" charset="0"/>
            </a:endParaRPr>
          </a:p>
        </p:txBody>
      </p:sp>
      <p:sp>
        <p:nvSpPr>
          <p:cNvPr id="3" name="Shape 1"/>
          <p:cNvSpPr/>
          <p:nvPr/>
        </p:nvSpPr>
        <p:spPr>
          <a:xfrm>
            <a:off x="406822" y="1037630"/>
            <a:ext cx="4103191" cy="3641824"/>
          </a:xfrm>
          <a:prstGeom prst="roundRect">
            <a:avLst>
              <a:gd name="adj" fmla="val 4905"/>
            </a:avLst>
          </a:prstGeom>
          <a:solidFill>
            <a:srgbClr val="006747">
              <a:alpha val="95000"/>
            </a:srgbClr>
          </a:solidFill>
          <a:ln/>
        </p:spPr>
        <p:txBody>
          <a:bodyPr/>
          <a:lstStyle/>
          <a:p>
            <a:pPr algn="just"/>
            <a:endParaRPr lang="it-IT">
              <a:latin typeface="Century Gothic" panose="020B0502020202020204" pitchFamily="34" charset="0"/>
            </a:endParaRPr>
          </a:p>
        </p:txBody>
      </p:sp>
      <p:sp>
        <p:nvSpPr>
          <p:cNvPr id="4" name="Text 2"/>
          <p:cNvSpPr/>
          <p:nvPr/>
        </p:nvSpPr>
        <p:spPr>
          <a:xfrm>
            <a:off x="530796" y="1161604"/>
            <a:ext cx="3855244" cy="193849"/>
          </a:xfrm>
          <a:prstGeom prst="rect">
            <a:avLst/>
          </a:prstGeom>
          <a:noFill/>
          <a:ln/>
        </p:spPr>
        <p:txBody>
          <a:bodyPr wrap="none" lIns="0" tIns="0" rIns="0" bIns="0" rtlCol="0" anchor="t"/>
          <a:lstStyle/>
          <a:p>
            <a:pPr marL="0" indent="0" algn="just">
              <a:lnSpc>
                <a:spcPct val="104000"/>
              </a:lnSpc>
              <a:buNone/>
            </a:pPr>
            <a:r>
              <a:rPr lang="en-US" sz="1200" b="1" dirty="0">
                <a:solidFill>
                  <a:srgbClr val="FFFFFF"/>
                </a:solidFill>
                <a:latin typeface="Century Gothic" panose="020B0502020202020204" pitchFamily="34" charset="0"/>
                <a:ea typeface="Noto Serif Bold" pitchFamily="34" charset="-122"/>
                <a:cs typeface="Noto Serif Bold" pitchFamily="34" charset="-120"/>
              </a:rPr>
              <a:t>Campo 16 – Secondo Destinatario</a:t>
            </a:r>
            <a:endParaRPr lang="en-US" sz="1200" dirty="0">
              <a:latin typeface="Century Gothic" panose="020B0502020202020204" pitchFamily="34" charset="0"/>
            </a:endParaRPr>
          </a:p>
        </p:txBody>
      </p:sp>
      <p:sp>
        <p:nvSpPr>
          <p:cNvPr id="5" name="Text 3"/>
          <p:cNvSpPr/>
          <p:nvPr/>
        </p:nvSpPr>
        <p:spPr>
          <a:xfrm>
            <a:off x="530796" y="1479426"/>
            <a:ext cx="3855244"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FFFFFF"/>
                </a:solidFill>
                <a:latin typeface="Century Gothic" panose="020B0502020202020204" pitchFamily="34" charset="0"/>
                <a:ea typeface="Geist" pitchFamily="34" charset="-122"/>
                <a:cs typeface="Geist" pitchFamily="34" charset="-120"/>
              </a:rPr>
              <a:t>Inserire i dati del soggetto destinatario del rifiuto parzialmente respinto o non accettato:</a:t>
            </a:r>
            <a:endParaRPr lang="en-US" sz="950" dirty="0">
              <a:latin typeface="Century Gothic" panose="020B0502020202020204" pitchFamily="34" charset="0"/>
            </a:endParaRPr>
          </a:p>
        </p:txBody>
      </p:sp>
      <p:sp>
        <p:nvSpPr>
          <p:cNvPr id="6" name="Text 4"/>
          <p:cNvSpPr/>
          <p:nvPr/>
        </p:nvSpPr>
        <p:spPr>
          <a:xfrm>
            <a:off x="530796" y="1987972"/>
            <a:ext cx="3855244" cy="1407691"/>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Denominazione o ragione sociale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Indirizzo unità locale dell'impianto di gestione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Codice fiscale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Operazione di trattamento R o D (Tabelle 6 e 7)</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Numero e tipo di autorizzazione/comunicazione (Tabella 1)</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Quantità accettata in kg, data arrivo, ora e firma</a:t>
            </a:r>
            <a:endParaRPr lang="en-US" sz="950" dirty="0">
              <a:latin typeface="Century Gothic" panose="020B0502020202020204" pitchFamily="34" charset="0"/>
            </a:endParaRPr>
          </a:p>
        </p:txBody>
      </p:sp>
      <p:sp>
        <p:nvSpPr>
          <p:cNvPr id="7" name="Text 5"/>
          <p:cNvSpPr/>
          <p:nvPr/>
        </p:nvSpPr>
        <p:spPr>
          <a:xfrm>
            <a:off x="530796" y="3507284"/>
            <a:ext cx="3855244" cy="992312"/>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FFFFFF"/>
                </a:solidFill>
                <a:latin typeface="Century Gothic" panose="020B0502020202020204" pitchFamily="34" charset="0"/>
                <a:ea typeface="Geist" pitchFamily="34" charset="-122"/>
                <a:cs typeface="Geist" pitchFamily="34" charset="-120"/>
              </a:rPr>
              <a:t>Nel FIR cartaceo, il campo "annotazioni" va usato per indicare accettazione parziale o respingimento da parte del secondo destinatario, e per eventuali destinatari successivi al secondo. Nel FIR digitale è possibile gestire più destinatari senza ricorrere al campo 17.</a:t>
            </a:r>
            <a:endParaRPr lang="en-US" sz="950" dirty="0">
              <a:latin typeface="Century Gothic" panose="020B0502020202020204" pitchFamily="34" charset="0"/>
            </a:endParaRPr>
          </a:p>
        </p:txBody>
      </p:sp>
      <p:sp>
        <p:nvSpPr>
          <p:cNvPr id="8" name="Text 6"/>
          <p:cNvSpPr/>
          <p:nvPr/>
        </p:nvSpPr>
        <p:spPr>
          <a:xfrm>
            <a:off x="4728046" y="1161604"/>
            <a:ext cx="3924598" cy="193849"/>
          </a:xfrm>
          <a:prstGeom prst="rect">
            <a:avLst/>
          </a:prstGeom>
          <a:noFill/>
          <a:ln/>
        </p:spPr>
        <p:txBody>
          <a:bodyPr wrap="none" lIns="0" tIns="0" rIns="0" bIns="0" rtlCol="0" anchor="t"/>
          <a:lstStyle/>
          <a:p>
            <a:pPr marL="0" indent="0" algn="just">
              <a:lnSpc>
                <a:spcPct val="104000"/>
              </a:lnSpc>
              <a:buNone/>
            </a:pPr>
            <a:r>
              <a:rPr lang="en-US" sz="1200" b="1" dirty="0">
                <a:solidFill>
                  <a:srgbClr val="006747"/>
                </a:solidFill>
                <a:latin typeface="Century Gothic" panose="020B0502020202020204" pitchFamily="34" charset="0"/>
                <a:ea typeface="Noto Serif Bold" pitchFamily="34" charset="-122"/>
                <a:cs typeface="Noto Serif Bold" pitchFamily="34" charset="-120"/>
              </a:rPr>
              <a:t>Campo 17 – Annotazioni</a:t>
            </a:r>
            <a:endParaRPr lang="en-US" sz="1200" dirty="0">
              <a:latin typeface="Century Gothic" panose="020B0502020202020204" pitchFamily="34" charset="0"/>
            </a:endParaRPr>
          </a:p>
        </p:txBody>
      </p:sp>
      <p:sp>
        <p:nvSpPr>
          <p:cNvPr id="9" name="Text 7"/>
          <p:cNvSpPr/>
          <p:nvPr/>
        </p:nvSpPr>
        <p:spPr>
          <a:xfrm>
            <a:off x="4728046" y="1479426"/>
            <a:ext cx="3924598" cy="905470"/>
          </a:xfrm>
          <a:prstGeom prst="rect">
            <a:avLst/>
          </a:prstGeom>
          <a:noFill/>
          <a:ln/>
        </p:spPr>
        <p:txBody>
          <a:bodyPr wrap="square" lIns="0" tIns="0" rIns="0" bIns="0" rtlCol="0" anchor="t">
            <a:normAutofit/>
          </a:bodyPr>
          <a:lstStyle/>
          <a:p>
            <a:pPr marL="0" indent="0" algn="just">
              <a:lnSpc>
                <a:spcPct val="133000"/>
              </a:lnSpc>
              <a:spcAft>
                <a:spcPts val="850"/>
              </a:spcAft>
              <a:buNone/>
            </a:pPr>
            <a:r>
              <a:rPr lang="en-US" sz="950" dirty="0">
                <a:solidFill>
                  <a:srgbClr val="4B4A4A"/>
                </a:solidFill>
                <a:latin typeface="Century Gothic" panose="020B0502020202020204" pitchFamily="34" charset="0"/>
                <a:ea typeface="Geist" pitchFamily="34" charset="-122"/>
                <a:cs typeface="Geist" pitchFamily="34" charset="-120"/>
              </a:rPr>
              <a:t>Inserire eventuali note a chiarimento e qualsiasi altra informazione utile al tracciamento dei rifiuti da parte di tutti i soggetti (Produttore/Detentore, trasportatore, destinatario).</a:t>
            </a:r>
            <a:endParaRPr lang="en-US" sz="950" dirty="0">
              <a:latin typeface="Century Gothic" panose="020B0502020202020204" pitchFamily="34" charset="0"/>
            </a:endParaRPr>
          </a:p>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campo 17 viene utilizzato, tra l'altro, per:</a:t>
            </a:r>
            <a:endParaRPr lang="en-US" sz="950" dirty="0">
              <a:latin typeface="Century Gothic" panose="020B0502020202020204" pitchFamily="34" charset="0"/>
            </a:endParaRPr>
          </a:p>
        </p:txBody>
      </p:sp>
      <p:sp>
        <p:nvSpPr>
          <p:cNvPr id="10" name="Text 8"/>
          <p:cNvSpPr/>
          <p:nvPr/>
        </p:nvSpPr>
        <p:spPr>
          <a:xfrm>
            <a:off x="4728046" y="2496517"/>
            <a:ext cx="3924598" cy="1562770"/>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Ulteriori caratteristiche di pericolo HP non inseribili nel campo 6 (solo FIR cartaceo)</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Specificare "Aeriforme" per rifiuti con stato fisico non individuabile in Tabella 3</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Indicare "trasporto in cisterna" al campo 6</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Informazioni sul nuovo conducente in caso di cambio</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Presenza di documenti allegati al FIR</a:t>
            </a:r>
            <a:endParaRPr lang="en-US" sz="950" dirty="0">
              <a:latin typeface="Century Gothic" panose="020B0502020202020204" pitchFamily="34" charset="0"/>
            </a:endParaRPr>
          </a:p>
        </p:txBody>
      </p:sp>
      <p:sp>
        <p:nvSpPr>
          <p:cNvPr id="11" name="Text 9"/>
          <p:cNvSpPr/>
          <p:nvPr/>
        </p:nvSpPr>
        <p:spPr>
          <a:xfrm>
            <a:off x="4728046" y="4170908"/>
            <a:ext cx="3924598"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Nel FIR digitale, l'inserimento di note richiede la </a:t>
            </a:r>
            <a:r>
              <a:rPr lang="en-US" sz="950" b="1" dirty="0">
                <a:solidFill>
                  <a:srgbClr val="4B4A4A"/>
                </a:solidFill>
                <a:latin typeface="Century Gothic" panose="020B0502020202020204" pitchFamily="34" charset="0"/>
                <a:ea typeface="Geist Bold" pitchFamily="34" charset="-122"/>
                <a:cs typeface="Geist Bold" pitchFamily="34" charset="-120"/>
              </a:rPr>
              <a:t>sottoscrizione elettronica</a:t>
            </a:r>
            <a:r>
              <a:rPr lang="en-US" sz="950" dirty="0">
                <a:solidFill>
                  <a:srgbClr val="4B4A4A"/>
                </a:solidFill>
                <a:latin typeface="Century Gothic" panose="020B0502020202020204" pitchFamily="34" charset="0"/>
                <a:ea typeface="Geist" pitchFamily="34" charset="-122"/>
                <a:cs typeface="Geist" pitchFamily="34" charset="-120"/>
              </a:rPr>
              <a:t> da parte del soggetto che le appone.</a:t>
            </a:r>
            <a:endParaRPr lang="en-US" sz="950" dirty="0">
              <a:latin typeface="Century Gothic" panose="020B0502020202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2">
    <p:spTree>
      <p:nvGrpSpPr>
        <p:cNvPr id="1" name=""/>
        <p:cNvGrpSpPr/>
        <p:nvPr/>
      </p:nvGrpSpPr>
      <p:grpSpPr>
        <a:xfrm>
          <a:off x="0" y="0"/>
          <a:ext cx="0" cy="0"/>
          <a:chOff x="0" y="0"/>
          <a:chExt cx="0" cy="0"/>
        </a:xfrm>
      </p:grpSpPr>
      <p:sp>
        <p:nvSpPr>
          <p:cNvPr id="2" name="Shape 0"/>
          <p:cNvSpPr/>
          <p:nvPr/>
        </p:nvSpPr>
        <p:spPr>
          <a:xfrm>
            <a:off x="496119" y="651867"/>
            <a:ext cx="1897633" cy="188565"/>
          </a:xfrm>
          <a:prstGeom prst="roundRect">
            <a:avLst>
              <a:gd name="adj" fmla="val 47365"/>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70533" y="689074"/>
            <a:ext cx="2206005" cy="114151"/>
          </a:xfrm>
          <a:prstGeom prst="rect">
            <a:avLst/>
          </a:prstGeom>
          <a:noFill/>
          <a:ln/>
        </p:spPr>
        <p:txBody>
          <a:bodyPr wrap="none" lIns="0" tIns="0" rIns="0" bIns="0" rtlCol="0" anchor="t"/>
          <a:lstStyle/>
          <a:p>
            <a:pPr marL="0" indent="0" algn="just">
              <a:lnSpc>
                <a:spcPct val="96000"/>
              </a:lnSpc>
              <a:buNone/>
            </a:pPr>
            <a:r>
              <a:rPr lang="en-US" sz="750" dirty="0">
                <a:solidFill>
                  <a:srgbClr val="4B4A4A"/>
                </a:solidFill>
                <a:latin typeface="Century Gothic" panose="020B0502020202020204" pitchFamily="34" charset="0"/>
                <a:ea typeface="Geist" pitchFamily="34" charset="-122"/>
                <a:cs typeface="Geist" pitchFamily="34" charset="-120"/>
              </a:rPr>
              <a:t>SEZIONE 2 — SITUAZIONI SPECIFICHE</a:t>
            </a:r>
            <a:endParaRPr lang="en-US" sz="750" dirty="0">
              <a:latin typeface="Century Gothic" panose="020B0502020202020204" pitchFamily="34" charset="0"/>
            </a:endParaRPr>
          </a:p>
        </p:txBody>
      </p:sp>
      <p:sp>
        <p:nvSpPr>
          <p:cNvPr id="4" name="Text 2"/>
          <p:cNvSpPr/>
          <p:nvPr/>
        </p:nvSpPr>
        <p:spPr>
          <a:xfrm>
            <a:off x="496119" y="889992"/>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Utilizzo del Modello in Situazioni Specifiche</a:t>
            </a:r>
            <a:endParaRPr lang="en-US" sz="2400" dirty="0">
              <a:latin typeface="Century Gothic" panose="020B0502020202020204" pitchFamily="34" charset="0"/>
            </a:endParaRPr>
          </a:p>
        </p:txBody>
      </p:sp>
      <p:sp>
        <p:nvSpPr>
          <p:cNvPr id="5" name="Text 3"/>
          <p:cNvSpPr/>
          <p:nvPr/>
        </p:nvSpPr>
        <p:spPr>
          <a:xfrm>
            <a:off x="496119" y="1463576"/>
            <a:ext cx="8151763"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documento disciplina l'utilizzo del FIR in una serie di situazioni particolari che si discostano dal trasporto standard dal produttore al destinatario. Le sezioni seguenti illustrano le procedure specifiche per ciascuna casistica prevista dalla normativa.</a:t>
            </a:r>
            <a:endParaRPr lang="en-US" sz="950" dirty="0">
              <a:latin typeface="Century Gothic" panose="020B0502020202020204" pitchFamily="34" charset="0"/>
            </a:endParaRPr>
          </a:p>
        </p:txBody>
      </p:sp>
      <p:pic>
        <p:nvPicPr>
          <p:cNvPr id="6"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000027"/>
            <a:ext cx="310083" cy="310083"/>
          </a:xfrm>
          <a:prstGeom prst="rect">
            <a:avLst/>
          </a:prstGeom>
        </p:spPr>
      </p:pic>
      <p:sp>
        <p:nvSpPr>
          <p:cNvPr id="7" name="Text 4"/>
          <p:cNvSpPr/>
          <p:nvPr/>
        </p:nvSpPr>
        <p:spPr>
          <a:xfrm>
            <a:off x="961206" y="2000027"/>
            <a:ext cx="3533254"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Art. 193, comma 19 D.Lgs. 152/2006</a:t>
            </a:r>
            <a:endParaRPr lang="en-US" sz="1200" dirty="0">
              <a:latin typeface="Century Gothic" panose="020B0502020202020204" pitchFamily="34" charset="0"/>
            </a:endParaRPr>
          </a:p>
        </p:txBody>
      </p:sp>
      <p:sp>
        <p:nvSpPr>
          <p:cNvPr id="8" name="Text 5"/>
          <p:cNvSpPr/>
          <p:nvPr/>
        </p:nvSpPr>
        <p:spPr>
          <a:xfrm>
            <a:off x="961206" y="2268289"/>
            <a:ext cx="3533254"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Rifiuti da manutenzione e piccoli interventi edili trasportati dal produttore stesso verso la propria unità locale.</a:t>
            </a:r>
            <a:endParaRPr lang="en-US" sz="950" dirty="0">
              <a:latin typeface="Century Gothic" panose="020B0502020202020204" pitchFamily="34" charset="0"/>
            </a:endParaRPr>
          </a:p>
        </p:txBody>
      </p:sp>
      <p:pic>
        <p:nvPicPr>
          <p:cNvPr id="9"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49465" y="2000027"/>
            <a:ext cx="310083" cy="310083"/>
          </a:xfrm>
          <a:prstGeom prst="rect">
            <a:avLst/>
          </a:prstGeom>
        </p:spPr>
      </p:pic>
      <p:sp>
        <p:nvSpPr>
          <p:cNvPr id="10" name="Text 6"/>
          <p:cNvSpPr/>
          <p:nvPr/>
        </p:nvSpPr>
        <p:spPr>
          <a:xfrm>
            <a:off x="5114553" y="2000027"/>
            <a:ext cx="3533329"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Costruzione e Demolizione</a:t>
            </a:r>
            <a:endParaRPr lang="en-US" sz="1200" dirty="0">
              <a:latin typeface="Century Gothic" panose="020B0502020202020204" pitchFamily="34" charset="0"/>
            </a:endParaRPr>
          </a:p>
        </p:txBody>
      </p:sp>
      <p:sp>
        <p:nvSpPr>
          <p:cNvPr id="11" name="Text 7"/>
          <p:cNvSpPr/>
          <p:nvPr/>
        </p:nvSpPr>
        <p:spPr>
          <a:xfrm>
            <a:off x="5114553" y="2268289"/>
            <a:ext cx="3533329"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Rifiuti conferiti al punto vendita ai sensi dell'art. 185-bis, comma 1, lett. c) del D.Lgs. 152/2006.</a:t>
            </a:r>
            <a:endParaRPr lang="en-US" sz="950" dirty="0">
              <a:latin typeface="Century Gothic" panose="020B0502020202020204" pitchFamily="34" charset="0"/>
            </a:endParaRPr>
          </a:p>
        </p:txBody>
      </p:sp>
      <p:pic>
        <p:nvPicPr>
          <p:cNvPr id="12" name="Image 2" descr="preencoded.png"/>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96119" y="2913236"/>
            <a:ext cx="310083" cy="310083"/>
          </a:xfrm>
          <a:prstGeom prst="rect">
            <a:avLst/>
          </a:prstGeom>
        </p:spPr>
      </p:pic>
      <p:sp>
        <p:nvSpPr>
          <p:cNvPr id="13" name="Text 8"/>
          <p:cNvSpPr/>
          <p:nvPr/>
        </p:nvSpPr>
        <p:spPr>
          <a:xfrm>
            <a:off x="961206" y="2913236"/>
            <a:ext cx="3533254"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Manutenzione Infrastrutture</a:t>
            </a:r>
            <a:endParaRPr lang="en-US" sz="1200" dirty="0">
              <a:latin typeface="Century Gothic" panose="020B0502020202020204" pitchFamily="34" charset="0"/>
            </a:endParaRPr>
          </a:p>
        </p:txBody>
      </p:sp>
      <p:sp>
        <p:nvSpPr>
          <p:cNvPr id="14" name="Text 9"/>
          <p:cNvSpPr/>
          <p:nvPr/>
        </p:nvSpPr>
        <p:spPr>
          <a:xfrm>
            <a:off x="961206" y="3181499"/>
            <a:ext cx="3533254"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Rifiuti da attività di manutenzione alle infrastrutture (art. 230, comma 1 del D.Lgs. 152/2006).</a:t>
            </a:r>
            <a:endParaRPr lang="en-US" sz="950" dirty="0">
              <a:latin typeface="Century Gothic" panose="020B0502020202020204" pitchFamily="34" charset="0"/>
            </a:endParaRPr>
          </a:p>
        </p:txBody>
      </p:sp>
      <p:pic>
        <p:nvPicPr>
          <p:cNvPr id="15" name="Image 3" descr="preencoded.png"/>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4649465" y="2913236"/>
            <a:ext cx="310083" cy="310083"/>
          </a:xfrm>
          <a:prstGeom prst="rect">
            <a:avLst/>
          </a:prstGeom>
        </p:spPr>
      </p:pic>
      <p:sp>
        <p:nvSpPr>
          <p:cNvPr id="16" name="Text 10"/>
          <p:cNvSpPr/>
          <p:nvPr/>
        </p:nvSpPr>
        <p:spPr>
          <a:xfrm>
            <a:off x="5114553" y="2913236"/>
            <a:ext cx="3533329"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Pulizia Reti Fognarie</a:t>
            </a:r>
            <a:endParaRPr lang="en-US" sz="1200" dirty="0">
              <a:latin typeface="Century Gothic" panose="020B0502020202020204" pitchFamily="34" charset="0"/>
            </a:endParaRPr>
          </a:p>
        </p:txBody>
      </p:sp>
      <p:sp>
        <p:nvSpPr>
          <p:cNvPr id="17" name="Text 11"/>
          <p:cNvSpPr/>
          <p:nvPr/>
        </p:nvSpPr>
        <p:spPr>
          <a:xfrm>
            <a:off x="5114553" y="3181499"/>
            <a:ext cx="3533329"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Rifiuti da pulizia manutentiva delle reti fognarie (art. 230, comma 5 del D.Lgs. 152/2006).</a:t>
            </a:r>
            <a:endParaRPr lang="en-US" sz="950" dirty="0">
              <a:latin typeface="Century Gothic" panose="020B0502020202020204" pitchFamily="34" charset="0"/>
            </a:endParaRPr>
          </a:p>
        </p:txBody>
      </p:sp>
      <p:pic>
        <p:nvPicPr>
          <p:cNvPr id="18" name="Image 4" descr="preencoded.png"/>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496119" y="3826446"/>
            <a:ext cx="310083" cy="310083"/>
          </a:xfrm>
          <a:prstGeom prst="rect">
            <a:avLst/>
          </a:prstGeom>
        </p:spPr>
      </p:pic>
      <p:sp>
        <p:nvSpPr>
          <p:cNvPr id="19" name="Text 12"/>
          <p:cNvSpPr/>
          <p:nvPr/>
        </p:nvSpPr>
        <p:spPr>
          <a:xfrm>
            <a:off x="961206" y="3826446"/>
            <a:ext cx="3533254"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Trasporto Intermodale</a:t>
            </a:r>
            <a:endParaRPr lang="en-US" sz="1200" dirty="0">
              <a:latin typeface="Century Gothic" panose="020B0502020202020204" pitchFamily="34" charset="0"/>
            </a:endParaRPr>
          </a:p>
        </p:txBody>
      </p:sp>
      <p:sp>
        <p:nvSpPr>
          <p:cNvPr id="20" name="Text 13"/>
          <p:cNvSpPr/>
          <p:nvPr/>
        </p:nvSpPr>
        <p:spPr>
          <a:xfrm>
            <a:off x="961206" y="4094708"/>
            <a:ext cx="3533254"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Trasporto su più tratte con diversi vettori (terrestre, ferroviario, marittimo).</a:t>
            </a:r>
            <a:endParaRPr lang="en-US" sz="950" dirty="0">
              <a:latin typeface="Century Gothic" panose="020B0502020202020204" pitchFamily="34" charset="0"/>
            </a:endParaRPr>
          </a:p>
        </p:txBody>
      </p:sp>
      <p:pic>
        <p:nvPicPr>
          <p:cNvPr id="21" name="Image 5" descr="preencoded.png"/>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4649465" y="3826446"/>
            <a:ext cx="310083" cy="310083"/>
          </a:xfrm>
          <a:prstGeom prst="rect">
            <a:avLst/>
          </a:prstGeom>
        </p:spPr>
      </p:pic>
      <p:sp>
        <p:nvSpPr>
          <p:cNvPr id="22" name="Text 14"/>
          <p:cNvSpPr/>
          <p:nvPr/>
        </p:nvSpPr>
        <p:spPr>
          <a:xfrm>
            <a:off x="5114553" y="3826446"/>
            <a:ext cx="3533329"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Imprenditore Agricolo</a:t>
            </a:r>
            <a:endParaRPr lang="en-US" sz="1200" dirty="0">
              <a:latin typeface="Century Gothic" panose="020B0502020202020204" pitchFamily="34" charset="0"/>
            </a:endParaRPr>
          </a:p>
        </p:txBody>
      </p:sp>
      <p:sp>
        <p:nvSpPr>
          <p:cNvPr id="23" name="Text 15"/>
          <p:cNvSpPr/>
          <p:nvPr/>
        </p:nvSpPr>
        <p:spPr>
          <a:xfrm>
            <a:off x="5114553" y="4094708"/>
            <a:ext cx="3533329"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Rifiuti in uscita dal deposito temporaneo presso cooperativa/consorzio agrario (art. 2135 c.c.).</a:t>
            </a:r>
            <a:endParaRPr lang="en-US" sz="950" dirty="0">
              <a:latin typeface="Century Gothic" panose="020B0502020202020204"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3">
    <p:spTree>
      <p:nvGrpSpPr>
        <p:cNvPr id="1" name=""/>
        <p:cNvGrpSpPr/>
        <p:nvPr/>
      </p:nvGrpSpPr>
      <p:grpSpPr>
        <a:xfrm>
          <a:off x="0" y="0"/>
          <a:ext cx="0" cy="0"/>
          <a:chOff x="0" y="0"/>
          <a:chExt cx="0" cy="0"/>
        </a:xfrm>
      </p:grpSpPr>
      <p:sp>
        <p:nvSpPr>
          <p:cNvPr id="2" name="Text 0"/>
          <p:cNvSpPr/>
          <p:nvPr/>
        </p:nvSpPr>
        <p:spPr>
          <a:xfrm>
            <a:off x="496119" y="391344"/>
            <a:ext cx="8151763" cy="775097"/>
          </a:xfrm>
          <a:prstGeom prst="rect">
            <a:avLst/>
          </a:prstGeom>
          <a:noFill/>
          <a:ln/>
        </p:spPr>
        <p:txBody>
          <a:bodyPr wrap="square" lIns="0" tIns="0" rIns="0" bIns="0" rtlCol="0" anchor="t">
            <a:normAutofit/>
          </a:bodyPr>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Art. 193, Comma 19: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manutenzione</a:t>
            </a:r>
            <a:r>
              <a:rPr lang="en-US" sz="2400" b="1" dirty="0">
                <a:solidFill>
                  <a:srgbClr val="006747"/>
                </a:solidFill>
                <a:latin typeface="Century Gothic" panose="020B0502020202020204" pitchFamily="34" charset="0"/>
                <a:ea typeface="Noto Serif Bold" pitchFamily="34" charset="-122"/>
                <a:cs typeface="Noto Serif Bold" pitchFamily="34" charset="-120"/>
              </a:rPr>
              <a:t> e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piccoli</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interventi</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edili</a:t>
            </a:r>
            <a:endParaRPr lang="en-US" sz="2400" dirty="0">
              <a:latin typeface="Century Gothic" panose="020B0502020202020204" pitchFamily="34" charset="0"/>
            </a:endParaRPr>
          </a:p>
        </p:txBody>
      </p:sp>
      <p:sp>
        <p:nvSpPr>
          <p:cNvPr id="3" name="Text 1"/>
          <p:cNvSpPr/>
          <p:nvPr/>
        </p:nvSpPr>
        <p:spPr>
          <a:xfrm>
            <a:off x="496119" y="1414463"/>
            <a:ext cx="8151763"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La procedura si applica al trasporto del rifiuto derivante da </a:t>
            </a:r>
            <a:r>
              <a:rPr lang="en-US" sz="950" b="1" dirty="0">
                <a:solidFill>
                  <a:srgbClr val="4B4A4A"/>
                </a:solidFill>
                <a:latin typeface="Century Gothic" panose="020B0502020202020204" pitchFamily="34" charset="0"/>
                <a:ea typeface="Geist Bold" pitchFamily="34" charset="-122"/>
                <a:cs typeface="Geist Bold" pitchFamily="34" charset="-120"/>
              </a:rPr>
              <a:t>manutenzione e piccoli interventi edili</a:t>
            </a:r>
            <a:r>
              <a:rPr lang="en-US" sz="950" dirty="0">
                <a:solidFill>
                  <a:srgbClr val="4B4A4A"/>
                </a:solidFill>
                <a:latin typeface="Century Gothic" panose="020B0502020202020204" pitchFamily="34" charset="0"/>
                <a:ea typeface="Geist" pitchFamily="34" charset="-122"/>
                <a:cs typeface="Geist" pitchFamily="34" charset="-120"/>
              </a:rPr>
              <a:t> dal luogo dove è svolta l'attività verso l'unità locale, sede o domicilio del produttore, con trasporto effettuato dal produttore stesso, laddove venga utilizzato il FIR in alternativa al documento di trasporto. L'intestazione del FIR è compilata nelle stesse modalità del paragrafo 1.1.</a:t>
            </a:r>
            <a:endParaRPr lang="en-US" sz="950" dirty="0">
              <a:latin typeface="Century Gothic" panose="020B0502020202020204" pitchFamily="34" charset="0"/>
            </a:endParaRPr>
          </a:p>
        </p:txBody>
      </p:sp>
      <p:sp>
        <p:nvSpPr>
          <p:cNvPr id="4" name="Shape 2"/>
          <p:cNvSpPr/>
          <p:nvPr/>
        </p:nvSpPr>
        <p:spPr>
          <a:xfrm>
            <a:off x="496119" y="2149376"/>
            <a:ext cx="4013895" cy="1338635"/>
          </a:xfrm>
          <a:prstGeom prst="roundRect">
            <a:avLst>
              <a:gd name="adj" fmla="val 8340"/>
            </a:avLst>
          </a:prstGeom>
          <a:solidFill>
            <a:srgbClr val="E5F9F2">
              <a:alpha val="95000"/>
            </a:srgbClr>
          </a:solidFill>
          <a:ln w="14288">
            <a:solidFill>
              <a:srgbClr val="B7D5CA"/>
            </a:solidFill>
            <a:prstDash val="solid"/>
          </a:ln>
        </p:spPr>
        <p:txBody>
          <a:bodyPr/>
          <a:lstStyle/>
          <a:p>
            <a:pPr algn="just"/>
            <a:endParaRPr lang="it-IT">
              <a:latin typeface="Century Gothic" panose="020B0502020202020204" pitchFamily="34" charset="0"/>
            </a:endParaRPr>
          </a:p>
        </p:txBody>
      </p:sp>
      <p:sp>
        <p:nvSpPr>
          <p:cNvPr id="5" name="Text 3"/>
          <p:cNvSpPr/>
          <p:nvPr/>
        </p:nvSpPr>
        <p:spPr>
          <a:xfrm>
            <a:off x="634380" y="2287637"/>
            <a:ext cx="3737372"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Campo 1 – Produttore</a:t>
            </a:r>
            <a:endParaRPr lang="en-US" sz="1200" dirty="0">
              <a:latin typeface="Century Gothic" panose="020B0502020202020204" pitchFamily="34" charset="0"/>
            </a:endParaRPr>
          </a:p>
        </p:txBody>
      </p:sp>
      <p:sp>
        <p:nvSpPr>
          <p:cNvPr id="6" name="Text 4"/>
          <p:cNvSpPr/>
          <p:nvPr/>
        </p:nvSpPr>
        <p:spPr>
          <a:xfrm>
            <a:off x="634380" y="2555900"/>
            <a:ext cx="3737372" cy="595387"/>
          </a:xfrm>
          <a:prstGeom prst="rect">
            <a:avLst/>
          </a:prstGeom>
          <a:noFill/>
          <a:ln/>
        </p:spPr>
        <p:txBody>
          <a:bodyPr wrap="square" lIns="0" tIns="0" rIns="0" bIns="0" rtlCol="0" anchor="t">
            <a:normAutofit fontScale="92500"/>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Indicare l'unità locale, sede o domicilio del soggetto che svolge tali attività. Nel campo "luogo di produzione se diverso dall'unità locale" va indicato il luogo di effettiva produzione del rifiuto.</a:t>
            </a:r>
            <a:endParaRPr lang="en-US" sz="950" dirty="0">
              <a:latin typeface="Century Gothic" panose="020B0502020202020204" pitchFamily="34" charset="0"/>
            </a:endParaRPr>
          </a:p>
        </p:txBody>
      </p:sp>
      <p:sp>
        <p:nvSpPr>
          <p:cNvPr id="7" name="Shape 5"/>
          <p:cNvSpPr/>
          <p:nvPr/>
        </p:nvSpPr>
        <p:spPr>
          <a:xfrm>
            <a:off x="4633987" y="2149376"/>
            <a:ext cx="4013895" cy="1338635"/>
          </a:xfrm>
          <a:prstGeom prst="roundRect">
            <a:avLst>
              <a:gd name="adj" fmla="val 8340"/>
            </a:avLst>
          </a:prstGeom>
          <a:solidFill>
            <a:srgbClr val="E5F9F2">
              <a:alpha val="95000"/>
            </a:srgbClr>
          </a:solidFill>
          <a:ln w="14288">
            <a:solidFill>
              <a:srgbClr val="B7D5CA"/>
            </a:solidFill>
            <a:prstDash val="solid"/>
          </a:ln>
        </p:spPr>
        <p:txBody>
          <a:bodyPr/>
          <a:lstStyle/>
          <a:p>
            <a:pPr algn="just"/>
            <a:endParaRPr lang="it-IT">
              <a:latin typeface="Century Gothic" panose="020B0502020202020204" pitchFamily="34" charset="0"/>
            </a:endParaRPr>
          </a:p>
        </p:txBody>
      </p:sp>
      <p:sp>
        <p:nvSpPr>
          <p:cNvPr id="8" name="Text 6"/>
          <p:cNvSpPr/>
          <p:nvPr/>
        </p:nvSpPr>
        <p:spPr>
          <a:xfrm>
            <a:off x="4772248" y="2287637"/>
            <a:ext cx="3737372"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Campo 3 – Destinatario</a:t>
            </a:r>
            <a:endParaRPr lang="en-US" sz="1200" dirty="0">
              <a:latin typeface="Century Gothic" panose="020B0502020202020204" pitchFamily="34" charset="0"/>
            </a:endParaRPr>
          </a:p>
        </p:txBody>
      </p:sp>
      <p:sp>
        <p:nvSpPr>
          <p:cNvPr id="9" name="Text 7"/>
          <p:cNvSpPr/>
          <p:nvPr/>
        </p:nvSpPr>
        <p:spPr>
          <a:xfrm>
            <a:off x="4772248" y="2555900"/>
            <a:ext cx="3737372" cy="793849"/>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Inserire denominazione, codice fiscale e indirizzo della sede ove è allestito il deposito temporaneo. </a:t>
            </a:r>
            <a:r>
              <a:rPr lang="en-US" sz="950" b="1" dirty="0">
                <a:solidFill>
                  <a:srgbClr val="4B4A4A"/>
                </a:solidFill>
                <a:latin typeface="Century Gothic" panose="020B0502020202020204" pitchFamily="34" charset="0"/>
                <a:ea typeface="Geist Bold" pitchFamily="34" charset="-122"/>
                <a:cs typeface="Geist Bold" pitchFamily="34" charset="-120"/>
              </a:rPr>
              <a:t>Non vanno inseriti</a:t>
            </a:r>
            <a:r>
              <a:rPr lang="en-US" sz="950" dirty="0">
                <a:solidFill>
                  <a:srgbClr val="4B4A4A"/>
                </a:solidFill>
                <a:latin typeface="Century Gothic" panose="020B0502020202020204" pitchFamily="34" charset="0"/>
                <a:ea typeface="Geist" pitchFamily="34" charset="-122"/>
                <a:cs typeface="Geist" pitchFamily="34" charset="-120"/>
              </a:rPr>
              <a:t>: numero iscrizione Albo, numero/tipo autorizzazione/comunicazione e codici operazione di trattamento (R o D).</a:t>
            </a:r>
            <a:endParaRPr lang="en-US" sz="950" dirty="0">
              <a:latin typeface="Century Gothic" panose="020B0502020202020204" pitchFamily="34" charset="0"/>
            </a:endParaRPr>
          </a:p>
        </p:txBody>
      </p:sp>
      <p:sp>
        <p:nvSpPr>
          <p:cNvPr id="10" name="Shape 8"/>
          <p:cNvSpPr/>
          <p:nvPr/>
        </p:nvSpPr>
        <p:spPr>
          <a:xfrm>
            <a:off x="496119" y="3611984"/>
            <a:ext cx="4013895" cy="1140172"/>
          </a:xfrm>
          <a:prstGeom prst="roundRect">
            <a:avLst>
              <a:gd name="adj" fmla="val 9792"/>
            </a:avLst>
          </a:prstGeom>
          <a:solidFill>
            <a:srgbClr val="E5F9F2">
              <a:alpha val="95000"/>
            </a:srgbClr>
          </a:solidFill>
          <a:ln w="14288">
            <a:solidFill>
              <a:srgbClr val="B7D5CA"/>
            </a:solidFill>
            <a:prstDash val="solid"/>
          </a:ln>
        </p:spPr>
        <p:txBody>
          <a:bodyPr/>
          <a:lstStyle/>
          <a:p>
            <a:pPr algn="just"/>
            <a:endParaRPr lang="it-IT">
              <a:latin typeface="Century Gothic" panose="020B0502020202020204" pitchFamily="34" charset="0"/>
            </a:endParaRPr>
          </a:p>
        </p:txBody>
      </p:sp>
      <p:sp>
        <p:nvSpPr>
          <p:cNvPr id="11" name="Text 9"/>
          <p:cNvSpPr/>
          <p:nvPr/>
        </p:nvSpPr>
        <p:spPr>
          <a:xfrm>
            <a:off x="634380" y="3750246"/>
            <a:ext cx="3737372" cy="193849"/>
          </a:xfrm>
          <a:prstGeom prst="rect">
            <a:avLst/>
          </a:prstGeom>
          <a:noFill/>
          <a:ln/>
        </p:spPr>
        <p:txBody>
          <a:bodyPr wrap="none" lIns="0" tIns="0" rIns="0" bIns="0" rtlCol="0" anchor="t"/>
          <a:lstStyle/>
          <a:p>
            <a:pPr marL="0" indent="0" algn="ctr">
              <a:lnSpc>
                <a:spcPct val="104000"/>
              </a:lnSpc>
              <a:buNone/>
            </a:pPr>
            <a:r>
              <a:rPr lang="it-IT" sz="1200" b="1" noProof="0" dirty="0">
                <a:solidFill>
                  <a:srgbClr val="4B4A4A"/>
                </a:solidFill>
                <a:latin typeface="Century Gothic" panose="020B0502020202020204" pitchFamily="34" charset="0"/>
                <a:ea typeface="Noto Serif Bold" pitchFamily="34" charset="-122"/>
                <a:cs typeface="Noto Serif Bold" pitchFamily="34" charset="-120"/>
              </a:rPr>
              <a:t>Campo 4 – Trasportatore</a:t>
            </a:r>
            <a:endParaRPr lang="it-IT" sz="1200" noProof="0" dirty="0">
              <a:latin typeface="Century Gothic" panose="020B0502020202020204" pitchFamily="34" charset="0"/>
            </a:endParaRPr>
          </a:p>
        </p:txBody>
      </p:sp>
      <p:sp>
        <p:nvSpPr>
          <p:cNvPr id="12" name="Text 10"/>
          <p:cNvSpPr/>
          <p:nvPr/>
        </p:nvSpPr>
        <p:spPr>
          <a:xfrm>
            <a:off x="634380" y="4018508"/>
            <a:ext cx="3737372"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Coincide con il produttore del rifiuto. Inserire denominazione, codice fiscale e numero iscrizione Albo nazionale gestori ambientali.</a:t>
            </a:r>
            <a:endParaRPr lang="en-US" sz="950" dirty="0">
              <a:latin typeface="Century Gothic" panose="020B0502020202020204" pitchFamily="34" charset="0"/>
            </a:endParaRPr>
          </a:p>
        </p:txBody>
      </p:sp>
      <p:sp>
        <p:nvSpPr>
          <p:cNvPr id="13" name="Shape 11"/>
          <p:cNvSpPr/>
          <p:nvPr/>
        </p:nvSpPr>
        <p:spPr>
          <a:xfrm>
            <a:off x="4633987" y="3611984"/>
            <a:ext cx="4013895" cy="1140172"/>
          </a:xfrm>
          <a:prstGeom prst="roundRect">
            <a:avLst>
              <a:gd name="adj" fmla="val 9792"/>
            </a:avLst>
          </a:prstGeom>
          <a:solidFill>
            <a:srgbClr val="E5F9F2">
              <a:alpha val="95000"/>
            </a:srgbClr>
          </a:solidFill>
          <a:ln w="14288">
            <a:solidFill>
              <a:srgbClr val="B7D5CA"/>
            </a:solidFill>
            <a:prstDash val="solid"/>
          </a:ln>
        </p:spPr>
        <p:txBody>
          <a:bodyPr/>
          <a:lstStyle/>
          <a:p>
            <a:pPr algn="just"/>
            <a:endParaRPr lang="it-IT">
              <a:latin typeface="Century Gothic" panose="020B0502020202020204" pitchFamily="34" charset="0"/>
            </a:endParaRPr>
          </a:p>
        </p:txBody>
      </p:sp>
      <p:sp>
        <p:nvSpPr>
          <p:cNvPr id="14" name="Text 12"/>
          <p:cNvSpPr/>
          <p:nvPr/>
        </p:nvSpPr>
        <p:spPr>
          <a:xfrm>
            <a:off x="4772248" y="3750246"/>
            <a:ext cx="3737372" cy="193849"/>
          </a:xfrm>
          <a:prstGeom prst="rect">
            <a:avLst/>
          </a:prstGeom>
          <a:noFill/>
          <a:ln/>
        </p:spPr>
        <p:txBody>
          <a:bodyPr wrap="none" lIns="0" tIns="0" rIns="0" bIns="0" rtlCol="0" anchor="t"/>
          <a:lstStyle/>
          <a:p>
            <a:pPr marL="0" indent="0" algn="ctr">
              <a:lnSpc>
                <a:spcPct val="104000"/>
              </a:lnSpc>
              <a:buNone/>
            </a:pPr>
            <a:r>
              <a:rPr lang="it-IT" sz="1200" b="1" noProof="0" dirty="0">
                <a:solidFill>
                  <a:srgbClr val="4B4A4A"/>
                </a:solidFill>
                <a:latin typeface="Century Gothic" panose="020B0502020202020204" pitchFamily="34" charset="0"/>
                <a:ea typeface="Noto Serif Bold" pitchFamily="34" charset="-122"/>
                <a:cs typeface="Noto Serif Bold" pitchFamily="34" charset="-120"/>
              </a:rPr>
              <a:t>Campo 6 – Caratteristiche del Rifiuto</a:t>
            </a:r>
            <a:endParaRPr lang="it-IT" sz="1200" noProof="0" dirty="0">
              <a:latin typeface="Century Gothic" panose="020B0502020202020204" pitchFamily="34" charset="0"/>
            </a:endParaRPr>
          </a:p>
        </p:txBody>
      </p:sp>
      <p:sp>
        <p:nvSpPr>
          <p:cNvPr id="15" name="Text 13"/>
          <p:cNvSpPr/>
          <p:nvPr/>
        </p:nvSpPr>
        <p:spPr>
          <a:xfrm>
            <a:off x="4772248" y="4018508"/>
            <a:ext cx="3737372"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Valgono le stesse istruzioni del paragrafo 1.1.2. Il successivo trasporto verso l'impianto di trattamento è accompagnato da un </a:t>
            </a:r>
            <a:r>
              <a:rPr lang="en-US" sz="950" b="1" dirty="0">
                <a:solidFill>
                  <a:srgbClr val="4B4A4A"/>
                </a:solidFill>
                <a:latin typeface="Century Gothic" panose="020B0502020202020204" pitchFamily="34" charset="0"/>
                <a:ea typeface="Geist Bold" pitchFamily="34" charset="-122"/>
                <a:cs typeface="Geist Bold" pitchFamily="34" charset="-120"/>
              </a:rPr>
              <a:t>nuovo FIR</a:t>
            </a:r>
            <a:r>
              <a:rPr lang="en-US" sz="950" dirty="0">
                <a:solidFill>
                  <a:srgbClr val="4B4A4A"/>
                </a:solidFill>
                <a:latin typeface="Century Gothic" panose="020B0502020202020204" pitchFamily="34" charset="0"/>
                <a:ea typeface="Geist" pitchFamily="34" charset="-122"/>
                <a:cs typeface="Geist" pitchFamily="34" charset="-120"/>
              </a:rPr>
              <a:t> compilato secondo le modalità del paragrafo 1.1.</a:t>
            </a:r>
            <a:endParaRPr lang="en-US" sz="950" dirty="0">
              <a:latin typeface="Century Gothic" panose="020B0502020202020204"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4">
    <p:spTree>
      <p:nvGrpSpPr>
        <p:cNvPr id="1" name=""/>
        <p:cNvGrpSpPr/>
        <p:nvPr/>
      </p:nvGrpSpPr>
      <p:grpSpPr>
        <a:xfrm>
          <a:off x="0" y="0"/>
          <a:ext cx="0" cy="0"/>
          <a:chOff x="0" y="0"/>
          <a:chExt cx="0" cy="0"/>
        </a:xfrm>
      </p:grpSpPr>
      <p:sp>
        <p:nvSpPr>
          <p:cNvPr id="2" name="Text 0"/>
          <p:cNvSpPr/>
          <p:nvPr/>
        </p:nvSpPr>
        <p:spPr>
          <a:xfrm>
            <a:off x="496119" y="343346"/>
            <a:ext cx="8151763" cy="750987"/>
          </a:xfrm>
          <a:prstGeom prst="rect">
            <a:avLst/>
          </a:prstGeom>
          <a:noFill/>
          <a:ln/>
        </p:spPr>
        <p:txBody>
          <a:bodyPr wrap="square" lIns="0" tIns="0" rIns="0" bIns="0" rtlCol="0" anchor="t">
            <a:normAutofit/>
          </a:bodyPr>
          <a:lstStyle/>
          <a:p>
            <a:pPr marL="0" indent="0" algn="ctr">
              <a:lnSpc>
                <a:spcPct val="104000"/>
              </a:lnSpc>
              <a:buNone/>
            </a:pPr>
            <a:r>
              <a:rPr lang="en-US" sz="2350" b="1" dirty="0">
                <a:solidFill>
                  <a:srgbClr val="006747"/>
                </a:solidFill>
                <a:latin typeface="Century Gothic" panose="020B0502020202020204" pitchFamily="34" charset="0"/>
                <a:ea typeface="Noto Serif Bold" pitchFamily="34" charset="-122"/>
                <a:cs typeface="Noto Serif Bold" pitchFamily="34" charset="-120"/>
              </a:rPr>
              <a:t>Costruzione/Demolizione, Manutenzione Infrastrutture e Reti Fognarie</a:t>
            </a:r>
            <a:endParaRPr lang="en-US" sz="2350" dirty="0">
              <a:latin typeface="Century Gothic" panose="020B0502020202020204" pitchFamily="34" charset="0"/>
            </a:endParaRPr>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81831" y="1312813"/>
            <a:ext cx="2634555" cy="3501628"/>
          </a:xfrm>
          <a:prstGeom prst="rect">
            <a:avLst/>
          </a:prstGeom>
        </p:spPr>
      </p:pic>
      <p:sp>
        <p:nvSpPr>
          <p:cNvPr id="4" name="Text 1"/>
          <p:cNvSpPr/>
          <p:nvPr/>
        </p:nvSpPr>
        <p:spPr>
          <a:xfrm>
            <a:off x="644798" y="1327100"/>
            <a:ext cx="2471589" cy="563240"/>
          </a:xfrm>
          <a:prstGeom prst="rect">
            <a:avLst/>
          </a:prstGeom>
          <a:noFill/>
          <a:ln/>
        </p:spPr>
        <p:txBody>
          <a:bodyPr wrap="square" lIns="0" tIns="0" rIns="0" bIns="0" rtlCol="0" anchor="t">
            <a:normAutofit/>
          </a:bodyPr>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2.2 — Rifiuti da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costruzione</a:t>
            </a:r>
            <a:r>
              <a:rPr lang="en-US" sz="1150" b="1" dirty="0">
                <a:solidFill>
                  <a:srgbClr val="4B4A4A"/>
                </a:solidFill>
                <a:latin typeface="Century Gothic" panose="020B0502020202020204" pitchFamily="34" charset="0"/>
                <a:ea typeface="Noto Serif Bold" pitchFamily="34" charset="-122"/>
                <a:cs typeface="Noto Serif Bold" pitchFamily="34" charset="-120"/>
              </a:rPr>
              <a:t> e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demolizione</a:t>
            </a:r>
            <a:r>
              <a:rPr lang="en-US" sz="1150" b="1" dirty="0">
                <a:solidFill>
                  <a:srgbClr val="4B4A4A"/>
                </a:solidFill>
                <a:latin typeface="Century Gothic" panose="020B0502020202020204" pitchFamily="34" charset="0"/>
                <a:ea typeface="Noto Serif Bold" pitchFamily="34" charset="-122"/>
                <a:cs typeface="Noto Serif Bold" pitchFamily="34" charset="-120"/>
              </a:rPr>
              <a:t>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conferiti</a:t>
            </a:r>
            <a:r>
              <a:rPr lang="en-US" sz="1150" b="1" dirty="0">
                <a:solidFill>
                  <a:srgbClr val="4B4A4A"/>
                </a:solidFill>
                <a:latin typeface="Century Gothic" panose="020B0502020202020204" pitchFamily="34" charset="0"/>
                <a:ea typeface="Noto Serif Bold" pitchFamily="34" charset="-122"/>
                <a:cs typeface="Noto Serif Bold" pitchFamily="34" charset="-120"/>
              </a:rPr>
              <a:t> al Punto Vendita</a:t>
            </a:r>
            <a:endParaRPr lang="en-US" sz="1150" dirty="0">
              <a:latin typeface="Century Gothic" panose="020B0502020202020204" pitchFamily="34" charset="0"/>
            </a:endParaRPr>
          </a:p>
        </p:txBody>
      </p:sp>
      <p:sp>
        <p:nvSpPr>
          <p:cNvPr id="5" name="Text 2"/>
          <p:cNvSpPr/>
          <p:nvPr/>
        </p:nvSpPr>
        <p:spPr>
          <a:xfrm>
            <a:off x="644798" y="1960141"/>
            <a:ext cx="2471589" cy="2460054"/>
          </a:xfrm>
          <a:prstGeom prst="rect">
            <a:avLst/>
          </a:prstGeom>
          <a:noFill/>
          <a:ln/>
        </p:spPr>
        <p:txBody>
          <a:bodyPr wrap="square" lIns="0" tIns="0" rIns="0" bIns="0" rtlCol="0" anchor="t">
            <a:normAutofit lnSpcReduction="10000"/>
          </a:bodyPr>
          <a:lstStyle/>
          <a:p>
            <a:pPr marL="0" indent="0" algn="just">
              <a:lnSpc>
                <a:spcPct val="131000"/>
              </a:lnSpc>
              <a:buNone/>
            </a:pPr>
            <a:r>
              <a:rPr lang="en-US" sz="900" dirty="0">
                <a:solidFill>
                  <a:srgbClr val="4B4A4A"/>
                </a:solidFill>
                <a:latin typeface="Century Gothic" panose="020B0502020202020204" pitchFamily="34" charset="0"/>
                <a:ea typeface="Geist" pitchFamily="34" charset="-122"/>
                <a:cs typeface="Geist" pitchFamily="34" charset="-120"/>
              </a:rPr>
              <a:t>Se il rifiuto viene trasportato al punto di vendita (art. 185-bis, comma 1, lett. c) del D.Lgs. 152/2006), il FIR è compilato secondo il paragrafo 1.1 indicando nel campo 3 (Destinatario) il soggetto che gestisce il punto vendita. </a:t>
            </a:r>
            <a:r>
              <a:rPr lang="en-US" sz="900" b="1" dirty="0">
                <a:solidFill>
                  <a:srgbClr val="4B4A4A"/>
                </a:solidFill>
                <a:latin typeface="Century Gothic" panose="020B0502020202020204" pitchFamily="34" charset="0"/>
                <a:ea typeface="Geist Bold" pitchFamily="34" charset="-122"/>
                <a:cs typeface="Geist Bold" pitchFamily="34" charset="-120"/>
              </a:rPr>
              <a:t>Non vanno inseriti</a:t>
            </a:r>
            <a:r>
              <a:rPr lang="en-US" sz="900" dirty="0">
                <a:solidFill>
                  <a:srgbClr val="4B4A4A"/>
                </a:solidFill>
                <a:latin typeface="Century Gothic" panose="020B0502020202020204" pitchFamily="34" charset="0"/>
                <a:ea typeface="Geist" pitchFamily="34" charset="-122"/>
                <a:cs typeface="Geist" pitchFamily="34" charset="-120"/>
              </a:rPr>
              <a:t>: codici operazione di trattamento (R o D), numero e tipo di autorizzazione/comunicazione. Il successivo trasporto dal punto vendita verso l'impianto di trattamento sarà accompagnato da un nuovo FIR. Per i rifiuti in uscita dal punto vendita, il soggetto che lo gestisce compila il FIR in qualità di </a:t>
            </a:r>
            <a:r>
              <a:rPr lang="en-US" sz="900" b="1" dirty="0">
                <a:solidFill>
                  <a:srgbClr val="4B4A4A"/>
                </a:solidFill>
                <a:latin typeface="Century Gothic" panose="020B0502020202020204" pitchFamily="34" charset="0"/>
                <a:ea typeface="Geist Bold" pitchFamily="34" charset="-122"/>
                <a:cs typeface="Geist Bold" pitchFamily="34" charset="-120"/>
              </a:rPr>
              <a:t>detentore</a:t>
            </a:r>
            <a:r>
              <a:rPr lang="en-US" sz="900" dirty="0">
                <a:solidFill>
                  <a:srgbClr val="4B4A4A"/>
                </a:solidFill>
                <a:latin typeface="Century Gothic" panose="020B0502020202020204" pitchFamily="34" charset="0"/>
                <a:ea typeface="Geist" pitchFamily="34" charset="-122"/>
                <a:cs typeface="Geist" pitchFamily="34" charset="-120"/>
              </a:rPr>
              <a:t>.</a:t>
            </a:r>
            <a:endParaRPr lang="en-US" sz="900" dirty="0">
              <a:latin typeface="Century Gothic" panose="020B0502020202020204" pitchFamily="34" charset="0"/>
            </a:endParaRPr>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247579" y="1312813"/>
            <a:ext cx="2634555" cy="3501628"/>
          </a:xfrm>
          <a:prstGeom prst="rect">
            <a:avLst/>
          </a:prstGeom>
        </p:spPr>
      </p:pic>
      <p:sp>
        <p:nvSpPr>
          <p:cNvPr id="7" name="Text 3"/>
          <p:cNvSpPr/>
          <p:nvPr/>
        </p:nvSpPr>
        <p:spPr>
          <a:xfrm>
            <a:off x="3410545" y="1327100"/>
            <a:ext cx="2471589" cy="375493"/>
          </a:xfrm>
          <a:prstGeom prst="rect">
            <a:avLst/>
          </a:prstGeom>
          <a:noFill/>
          <a:ln/>
        </p:spPr>
        <p:txBody>
          <a:bodyPr wrap="square" lIns="0" tIns="0" rIns="0" bIns="0" rtlCol="0" anchor="t">
            <a:normAutofit/>
          </a:bodyPr>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2.3 — Rifiuti da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manutenzione</a:t>
            </a:r>
            <a:r>
              <a:rPr lang="en-US" sz="1150" b="1" dirty="0">
                <a:solidFill>
                  <a:srgbClr val="4B4A4A"/>
                </a:solidFill>
                <a:latin typeface="Century Gothic" panose="020B0502020202020204" pitchFamily="34" charset="0"/>
                <a:ea typeface="Noto Serif Bold" pitchFamily="34" charset="-122"/>
                <a:cs typeface="Noto Serif Bold" pitchFamily="34" charset="-120"/>
              </a:rPr>
              <a:t> alle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infrastrutture</a:t>
            </a:r>
            <a:endParaRPr lang="en-US" sz="1150" dirty="0">
              <a:latin typeface="Century Gothic" panose="020B0502020202020204" pitchFamily="34" charset="0"/>
            </a:endParaRPr>
          </a:p>
        </p:txBody>
      </p:sp>
      <p:sp>
        <p:nvSpPr>
          <p:cNvPr id="8" name="Text 4"/>
          <p:cNvSpPr/>
          <p:nvPr/>
        </p:nvSpPr>
        <p:spPr>
          <a:xfrm>
            <a:off x="3410545" y="1772394"/>
            <a:ext cx="2471589" cy="3027759"/>
          </a:xfrm>
          <a:prstGeom prst="rect">
            <a:avLst/>
          </a:prstGeom>
          <a:noFill/>
          <a:ln/>
        </p:spPr>
        <p:txBody>
          <a:bodyPr wrap="square" lIns="0" tIns="0" rIns="0" bIns="0" rtlCol="0" anchor="t">
            <a:normAutofit lnSpcReduction="10000"/>
          </a:bodyPr>
          <a:lstStyle/>
          <a:p>
            <a:pPr marL="0" indent="0" algn="just">
              <a:lnSpc>
                <a:spcPct val="131000"/>
              </a:lnSpc>
              <a:buNone/>
            </a:pPr>
            <a:r>
              <a:rPr lang="en-US" sz="900" dirty="0">
                <a:solidFill>
                  <a:srgbClr val="4B4A4A"/>
                </a:solidFill>
                <a:latin typeface="Century Gothic" panose="020B0502020202020204" pitchFamily="34" charset="0"/>
                <a:ea typeface="Geist" pitchFamily="34" charset="-122"/>
                <a:cs typeface="Geist" pitchFamily="34" charset="-120"/>
              </a:rPr>
              <a:t>Il trasporto dal luogo di produzione (escluso il materiale tolto d'opera per valutazione tecnica) è accompagnato dal FIR indicando come destinatario la sede del cantiere del soggetto che gestisce l'attività manutentiva, o la sede locale del gestore dell'infrastruttura, o il luogo di concentramento. Il FIR è compilato secondo il paragrafo 2.1. Il successivo trasporto verso l'impianto di trattamento è accompagnato da un FIR compilato secondo il paragrafo 1.1. Se il rifiuto viene trasportato direttamente verso l'impianto di trattamento, il FIR è compilato secondo il paragrafo 1.1 indicando come luogo di produzione l'indirizzo dell'attività di manutenzione.</a:t>
            </a:r>
            <a:endParaRPr lang="en-US" sz="900" dirty="0">
              <a:latin typeface="Century Gothic" panose="020B0502020202020204" pitchFamily="34" charset="0"/>
            </a:endParaRPr>
          </a:p>
        </p:txBody>
      </p:sp>
      <p:pic>
        <p:nvPicPr>
          <p:cNvPr id="9"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013326" y="1312813"/>
            <a:ext cx="2634555" cy="3501628"/>
          </a:xfrm>
          <a:prstGeom prst="rect">
            <a:avLst/>
          </a:prstGeom>
        </p:spPr>
      </p:pic>
      <p:sp>
        <p:nvSpPr>
          <p:cNvPr id="10" name="Text 5"/>
          <p:cNvSpPr/>
          <p:nvPr/>
        </p:nvSpPr>
        <p:spPr>
          <a:xfrm>
            <a:off x="6176293" y="1327100"/>
            <a:ext cx="2471589" cy="375493"/>
          </a:xfrm>
          <a:prstGeom prst="rect">
            <a:avLst/>
          </a:prstGeom>
          <a:noFill/>
          <a:ln/>
        </p:spPr>
        <p:txBody>
          <a:bodyPr wrap="square" lIns="0" tIns="0" rIns="0" bIns="0" rtlCol="0" anchor="t">
            <a:normAutofit/>
          </a:bodyPr>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2.4 — Rifiuti da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pulizia</a:t>
            </a:r>
            <a:r>
              <a:rPr lang="en-US" sz="1150" b="1" dirty="0">
                <a:solidFill>
                  <a:srgbClr val="4B4A4A"/>
                </a:solidFill>
                <a:latin typeface="Century Gothic" panose="020B0502020202020204" pitchFamily="34" charset="0"/>
                <a:ea typeface="Noto Serif Bold" pitchFamily="34" charset="-122"/>
                <a:cs typeface="Noto Serif Bold" pitchFamily="34" charset="-120"/>
              </a:rPr>
              <a:t> </a:t>
            </a:r>
            <a:r>
              <a:rPr lang="en-US" sz="1150" b="1" dirty="0" err="1">
                <a:solidFill>
                  <a:srgbClr val="4B4A4A"/>
                </a:solidFill>
                <a:latin typeface="Century Gothic" panose="020B0502020202020204" pitchFamily="34" charset="0"/>
                <a:ea typeface="Noto Serif Bold" pitchFamily="34" charset="-122"/>
                <a:cs typeface="Noto Serif Bold" pitchFamily="34" charset="-120"/>
              </a:rPr>
              <a:t>manutentiva</a:t>
            </a:r>
            <a:r>
              <a:rPr lang="en-US" sz="1150" b="1" dirty="0">
                <a:solidFill>
                  <a:srgbClr val="4B4A4A"/>
                </a:solidFill>
                <a:latin typeface="Century Gothic" panose="020B0502020202020204" pitchFamily="34" charset="0"/>
                <a:ea typeface="Noto Serif Bold" pitchFamily="34" charset="-122"/>
                <a:cs typeface="Noto Serif Bold" pitchFamily="34" charset="-120"/>
              </a:rPr>
              <a:t> delle Reti Fognarie</a:t>
            </a:r>
            <a:endParaRPr lang="en-US" sz="1150" dirty="0">
              <a:latin typeface="Century Gothic" panose="020B0502020202020204" pitchFamily="34" charset="0"/>
            </a:endParaRPr>
          </a:p>
        </p:txBody>
      </p:sp>
      <p:sp>
        <p:nvSpPr>
          <p:cNvPr id="11" name="Text 6"/>
          <p:cNvSpPr/>
          <p:nvPr/>
        </p:nvSpPr>
        <p:spPr>
          <a:xfrm>
            <a:off x="6176293" y="1772394"/>
            <a:ext cx="2471589" cy="1135410"/>
          </a:xfrm>
          <a:prstGeom prst="rect">
            <a:avLst/>
          </a:prstGeom>
          <a:noFill/>
          <a:ln/>
        </p:spPr>
        <p:txBody>
          <a:bodyPr wrap="square" lIns="0" tIns="0" rIns="0" bIns="0" rtlCol="0" anchor="t">
            <a:normAutofit/>
          </a:bodyPr>
          <a:lstStyle/>
          <a:p>
            <a:pPr marL="0" indent="0" algn="just">
              <a:lnSpc>
                <a:spcPct val="131000"/>
              </a:lnSpc>
              <a:buNone/>
            </a:pPr>
            <a:r>
              <a:rPr lang="en-US" sz="900" dirty="0">
                <a:solidFill>
                  <a:srgbClr val="4B4A4A"/>
                </a:solidFill>
                <a:latin typeface="Century Gothic" panose="020B0502020202020204" pitchFamily="34" charset="0"/>
                <a:ea typeface="Geist" pitchFamily="34" charset="-122"/>
                <a:cs typeface="Geist" pitchFamily="34" charset="-120"/>
              </a:rPr>
              <a:t>Il soggetto che svolge l'attività di pulizia manutentiva delle reti fognarie utilizza il </a:t>
            </a:r>
            <a:r>
              <a:rPr lang="en-US" sz="900" b="1" dirty="0">
                <a:solidFill>
                  <a:srgbClr val="4B4A4A"/>
                </a:solidFill>
                <a:latin typeface="Century Gothic" panose="020B0502020202020204" pitchFamily="34" charset="0"/>
                <a:ea typeface="Geist Bold" pitchFamily="34" charset="-122"/>
                <a:cs typeface="Geist Bold" pitchFamily="34" charset="-120"/>
              </a:rPr>
              <a:t>modello dedicato</a:t>
            </a:r>
            <a:r>
              <a:rPr lang="en-US" sz="900" dirty="0">
                <a:solidFill>
                  <a:srgbClr val="4B4A4A"/>
                </a:solidFill>
                <a:latin typeface="Century Gothic" panose="020B0502020202020204" pitchFamily="34" charset="0"/>
                <a:ea typeface="Geist" pitchFamily="34" charset="-122"/>
                <a:cs typeface="Geist" pitchFamily="34" charset="-120"/>
              </a:rPr>
              <a:t> previsto dalla delibera dell'Albo nazionale gestori ambientali n. 14 del 21/12/2021, fino all'adozione di ulteriori disposizioni.</a:t>
            </a:r>
            <a:endParaRPr lang="en-US" sz="900" dirty="0">
              <a:latin typeface="Century Gothic" panose="020B0502020202020204"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5">
    <p:spTree>
      <p:nvGrpSpPr>
        <p:cNvPr id="1" name=""/>
        <p:cNvGrpSpPr/>
        <p:nvPr/>
      </p:nvGrpSpPr>
      <p:grpSpPr>
        <a:xfrm>
          <a:off x="0" y="0"/>
          <a:ext cx="0" cy="0"/>
          <a:chOff x="0" y="0"/>
          <a:chExt cx="0" cy="0"/>
        </a:xfrm>
      </p:grpSpPr>
      <p:sp>
        <p:nvSpPr>
          <p:cNvPr id="2" name="Text 0"/>
          <p:cNvSpPr/>
          <p:nvPr/>
        </p:nvSpPr>
        <p:spPr>
          <a:xfrm>
            <a:off x="496119" y="588764"/>
            <a:ext cx="8151763" cy="387548"/>
          </a:xfrm>
          <a:prstGeom prst="rect">
            <a:avLst/>
          </a:prstGeom>
          <a:noFill/>
          <a:ln/>
        </p:spPr>
        <p:txBody>
          <a:bodyPr wrap="none" lIns="0" tIns="0" rIns="0" bIns="0" rtlCol="0" anchor="t"/>
          <a:lstStyle/>
          <a:p>
            <a:pPr marL="0" indent="0" algn="just">
              <a:lnSpc>
                <a:spcPct val="104000"/>
              </a:lnSpc>
              <a:buNone/>
            </a:pPr>
            <a:r>
              <a:rPr lang="en-US" sz="2400" b="1" dirty="0" err="1">
                <a:solidFill>
                  <a:srgbClr val="006747"/>
                </a:solidFill>
                <a:latin typeface="Century Gothic" panose="020B0502020202020204" pitchFamily="34" charset="0"/>
                <a:ea typeface="Noto Serif Bold" pitchFamily="34" charset="-122"/>
                <a:cs typeface="Noto Serif Bold" pitchFamily="34" charset="-120"/>
              </a:rPr>
              <a:t>Trasporto</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intermodale</a:t>
            </a:r>
            <a:endParaRPr lang="en-US" sz="2400" dirty="0">
              <a:latin typeface="Century Gothic" panose="020B0502020202020204" pitchFamily="34" charset="0"/>
            </a:endParaRPr>
          </a:p>
        </p:txBody>
      </p:sp>
      <p:sp>
        <p:nvSpPr>
          <p:cNvPr id="3" name="Text 1"/>
          <p:cNvSpPr/>
          <p:nvPr/>
        </p:nvSpPr>
        <p:spPr>
          <a:xfrm>
            <a:off x="496119" y="1224335"/>
            <a:ext cx="8151763" cy="793849"/>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Nell'Allegato FORMULARIO RIFIUTI devono essere riportati il numero del FIR, la data di emissione e alla voce "Foglio Nr." il relativo numero. I soggetti che intervengono nel trasporto successivamente al primo trasportatore (campo 4) sono indicati, </a:t>
            </a:r>
            <a:r>
              <a:rPr lang="en-US" sz="950" b="1" dirty="0">
                <a:solidFill>
                  <a:srgbClr val="4B4A4A"/>
                </a:solidFill>
                <a:latin typeface="Century Gothic" panose="020B0502020202020204" pitchFamily="34" charset="0"/>
                <a:ea typeface="Geist Bold" pitchFamily="34" charset="-122"/>
                <a:cs typeface="Geist Bold" pitchFamily="34" charset="-120"/>
              </a:rPr>
              <a:t>prima dell'avvio del trasporto</a:t>
            </a:r>
            <a:r>
              <a:rPr lang="en-US" sz="950" dirty="0">
                <a:solidFill>
                  <a:srgbClr val="4B4A4A"/>
                </a:solidFill>
                <a:latin typeface="Century Gothic" panose="020B0502020202020204" pitchFamily="34" charset="0"/>
                <a:ea typeface="Geist" pitchFamily="34" charset="-122"/>
                <a:cs typeface="Geist" pitchFamily="34" charset="-120"/>
              </a:rPr>
              <a:t>, nell'Allegato FORMULARIO RIFIUTI. Nel FIR cartaceo, il campo 17 (Annotazioni) riporta la sequenza delle tratte percorse (es. strada – ferrovia – strada); nel FIR digitale non è necessario.</a:t>
            </a:r>
            <a:endParaRPr lang="en-US" sz="950" dirty="0">
              <a:latin typeface="Century Gothic" panose="020B0502020202020204" pitchFamily="34" charset="0"/>
            </a:endParaRPr>
          </a:p>
        </p:txBody>
      </p:sp>
      <p:pic>
        <p:nvPicPr>
          <p:cNvPr id="4" name="Image 0" descr="preencoded.png"/>
          <p:cNvPicPr>
            <a:picLocks noChangeAspect="1"/>
          </p:cNvPicPr>
          <p:nvPr/>
        </p:nvPicPr>
        <p:blipFill>
          <a:blip r:embed="rId3"/>
          <a:stretch>
            <a:fillRect/>
          </a:stretch>
        </p:blipFill>
        <p:spPr>
          <a:xfrm>
            <a:off x="496119" y="2157710"/>
            <a:ext cx="2717229" cy="496119"/>
          </a:xfrm>
          <a:prstGeom prst="rect">
            <a:avLst/>
          </a:prstGeom>
        </p:spPr>
      </p:pic>
      <p:sp>
        <p:nvSpPr>
          <p:cNvPr id="5" name="Text 2"/>
          <p:cNvSpPr/>
          <p:nvPr/>
        </p:nvSpPr>
        <p:spPr>
          <a:xfrm>
            <a:off x="620092" y="2777803"/>
            <a:ext cx="2469282"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Tratta Terrestre</a:t>
            </a:r>
            <a:endParaRPr lang="en-US" sz="1200" dirty="0">
              <a:latin typeface="Century Gothic" panose="020B0502020202020204" pitchFamily="34" charset="0"/>
            </a:endParaRPr>
          </a:p>
        </p:txBody>
      </p:sp>
      <p:sp>
        <p:nvSpPr>
          <p:cNvPr id="6" name="Text 3"/>
          <p:cNvSpPr/>
          <p:nvPr/>
        </p:nvSpPr>
        <p:spPr>
          <a:xfrm>
            <a:off x="620092" y="3046065"/>
            <a:ext cx="2469282" cy="1190774"/>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Barrare "VETTORE TERRESTRE". Inserire: denominazione, codice fiscale, iscrizione Albo, tratta, conducente, targa automezzo e rimorchio, data/ora presa in carico, firma. È possibile inserire più soggetti con questo profilo.</a:t>
            </a:r>
            <a:endParaRPr lang="en-US" sz="950" dirty="0">
              <a:latin typeface="Century Gothic" panose="020B0502020202020204" pitchFamily="34" charset="0"/>
            </a:endParaRPr>
          </a:p>
        </p:txBody>
      </p:sp>
      <p:pic>
        <p:nvPicPr>
          <p:cNvPr id="7" name="Image 1" descr="preencoded.png"/>
          <p:cNvPicPr>
            <a:picLocks noChangeAspect="1"/>
          </p:cNvPicPr>
          <p:nvPr/>
        </p:nvPicPr>
        <p:blipFill>
          <a:blip r:embed="rId4"/>
          <a:stretch>
            <a:fillRect/>
          </a:stretch>
        </p:blipFill>
        <p:spPr>
          <a:xfrm>
            <a:off x="3213348" y="2157710"/>
            <a:ext cx="2717229" cy="496119"/>
          </a:xfrm>
          <a:prstGeom prst="rect">
            <a:avLst/>
          </a:prstGeom>
        </p:spPr>
      </p:pic>
      <p:sp>
        <p:nvSpPr>
          <p:cNvPr id="8" name="Text 4"/>
          <p:cNvSpPr/>
          <p:nvPr/>
        </p:nvSpPr>
        <p:spPr>
          <a:xfrm>
            <a:off x="3337322" y="2777803"/>
            <a:ext cx="2469282"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Tratta Ferroviaria</a:t>
            </a:r>
            <a:endParaRPr lang="en-US" sz="1200" dirty="0">
              <a:latin typeface="Century Gothic" panose="020B0502020202020204" pitchFamily="34" charset="0"/>
            </a:endParaRPr>
          </a:p>
        </p:txBody>
      </p:sp>
      <p:sp>
        <p:nvSpPr>
          <p:cNvPr id="9" name="Text 5"/>
          <p:cNvSpPr/>
          <p:nvPr/>
        </p:nvSpPr>
        <p:spPr>
          <a:xfrm>
            <a:off x="3337322" y="3046065"/>
            <a:ext cx="2469282" cy="1190774"/>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Barrare "GESTORE FERROVIARIO". Inserire: denominazione, codice fiscale, iscrizione Albo, tratta percorsa, identificativo treno (se disponibile), RID se applicabile, data/ora presa in carico, firma. È possibile inserire più soggetti.</a:t>
            </a:r>
            <a:endParaRPr lang="en-US" sz="950" dirty="0">
              <a:latin typeface="Century Gothic" panose="020B0502020202020204" pitchFamily="34" charset="0"/>
            </a:endParaRPr>
          </a:p>
        </p:txBody>
      </p:sp>
      <p:pic>
        <p:nvPicPr>
          <p:cNvPr id="10" name="Image 2" descr="preencoded.png"/>
          <p:cNvPicPr>
            <a:picLocks noChangeAspect="1"/>
          </p:cNvPicPr>
          <p:nvPr/>
        </p:nvPicPr>
        <p:blipFill>
          <a:blip r:embed="rId5"/>
          <a:stretch>
            <a:fillRect/>
          </a:stretch>
        </p:blipFill>
        <p:spPr>
          <a:xfrm>
            <a:off x="5930578" y="2157710"/>
            <a:ext cx="2717229" cy="496119"/>
          </a:xfrm>
          <a:prstGeom prst="rect">
            <a:avLst/>
          </a:prstGeom>
        </p:spPr>
      </p:pic>
      <p:sp>
        <p:nvSpPr>
          <p:cNvPr id="11" name="Text 6"/>
          <p:cNvSpPr/>
          <p:nvPr/>
        </p:nvSpPr>
        <p:spPr>
          <a:xfrm>
            <a:off x="6054551" y="2777803"/>
            <a:ext cx="2469282" cy="387697"/>
          </a:xfrm>
          <a:prstGeom prst="rect">
            <a:avLst/>
          </a:prstGeom>
          <a:noFill/>
          <a:ln/>
        </p:spPr>
        <p:txBody>
          <a:bodyPr wrap="square" lIns="0" tIns="0" rIns="0" bIns="0" rtlCol="0" anchor="t">
            <a:normAutofit/>
          </a:bodyPr>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Terminalista e Tratta Marittima</a:t>
            </a:r>
            <a:endParaRPr lang="en-US" sz="1200" dirty="0">
              <a:latin typeface="Century Gothic" panose="020B0502020202020204" pitchFamily="34" charset="0"/>
            </a:endParaRPr>
          </a:p>
        </p:txBody>
      </p:sp>
      <p:sp>
        <p:nvSpPr>
          <p:cNvPr id="12" name="Text 7"/>
          <p:cNvSpPr/>
          <p:nvPr/>
        </p:nvSpPr>
        <p:spPr>
          <a:xfrm>
            <a:off x="6054551" y="3239914"/>
            <a:ext cx="2469282" cy="1190774"/>
          </a:xfrm>
          <a:prstGeom prst="rect">
            <a:avLst/>
          </a:prstGeom>
          <a:noFill/>
          <a:ln/>
        </p:spPr>
        <p:txBody>
          <a:bodyPr wrap="square" lIns="0" tIns="0" rIns="0" bIns="0" rtlCol="0" anchor="t">
            <a:normAutofit/>
          </a:bodyPr>
          <a:lstStyle/>
          <a:p>
            <a:pPr marL="0" indent="0" algn="just">
              <a:lnSpc>
                <a:spcPct val="133000"/>
              </a:lnSpc>
              <a:buNone/>
            </a:pPr>
            <a:r>
              <a:rPr lang="en-US" sz="950" b="1" dirty="0">
                <a:solidFill>
                  <a:srgbClr val="4B4A4A"/>
                </a:solidFill>
                <a:latin typeface="Century Gothic" panose="020B0502020202020204" pitchFamily="34" charset="0"/>
                <a:ea typeface="Geist Bold" pitchFamily="34" charset="-122"/>
                <a:cs typeface="Geist Bold" pitchFamily="34" charset="-120"/>
              </a:rPr>
              <a:t>Non vanno compilate</a:t>
            </a:r>
            <a:r>
              <a:rPr lang="en-US" sz="950" dirty="0">
                <a:solidFill>
                  <a:srgbClr val="4B4A4A"/>
                </a:solidFill>
                <a:latin typeface="Century Gothic" panose="020B0502020202020204" pitchFamily="34" charset="0"/>
                <a:ea typeface="Geist" pitchFamily="34" charset="-122"/>
                <a:cs typeface="Geist" pitchFamily="34" charset="-120"/>
              </a:rPr>
              <a:t> fino all'adozione di ulteriori disposizioni. In caso di accettazione parziale o respingimento, il trasporto al Produttore/Detentore è accompagnato dal medesimo FIR aggiornato con i dati del campo 12.</a:t>
            </a:r>
            <a:endParaRPr lang="en-US" sz="950" dirty="0">
              <a:latin typeface="Century Gothic" panose="020B0502020202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6">
    <p:spTree>
      <p:nvGrpSpPr>
        <p:cNvPr id="1" name=""/>
        <p:cNvGrpSpPr/>
        <p:nvPr/>
      </p:nvGrpSpPr>
      <p:grpSpPr>
        <a:xfrm>
          <a:off x="0" y="0"/>
          <a:ext cx="0" cy="0"/>
          <a:chOff x="0" y="0"/>
          <a:chExt cx="0" cy="0"/>
        </a:xfrm>
      </p:grpSpPr>
      <p:sp>
        <p:nvSpPr>
          <p:cNvPr id="2" name="Text 0"/>
          <p:cNvSpPr/>
          <p:nvPr/>
        </p:nvSpPr>
        <p:spPr>
          <a:xfrm>
            <a:off x="496119" y="429369"/>
            <a:ext cx="8151763" cy="363364"/>
          </a:xfrm>
          <a:prstGeom prst="rect">
            <a:avLst/>
          </a:prstGeom>
          <a:noFill/>
          <a:ln/>
        </p:spPr>
        <p:txBody>
          <a:bodyPr wrap="none" lIns="0" tIns="0" rIns="0" bIns="0" rtlCol="0" anchor="t"/>
          <a:lstStyle/>
          <a:p>
            <a:pPr marL="0" indent="0" algn="just">
              <a:lnSpc>
                <a:spcPct val="104000"/>
              </a:lnSpc>
              <a:buNone/>
            </a:pPr>
            <a:r>
              <a:rPr lang="en-US" sz="2250" b="1" dirty="0">
                <a:solidFill>
                  <a:srgbClr val="006747"/>
                </a:solidFill>
                <a:latin typeface="Century Gothic" panose="020B0502020202020204" pitchFamily="34" charset="0"/>
                <a:ea typeface="Noto Serif Bold" pitchFamily="34" charset="-122"/>
                <a:cs typeface="Noto Serif Bold" pitchFamily="34" charset="-120"/>
              </a:rPr>
              <a:t>Microraccolta e </a:t>
            </a:r>
            <a:r>
              <a:rPr lang="en-US" sz="2250" b="1" dirty="0" err="1">
                <a:solidFill>
                  <a:srgbClr val="006747"/>
                </a:solidFill>
                <a:latin typeface="Century Gothic" panose="020B0502020202020204" pitchFamily="34" charset="0"/>
                <a:ea typeface="Noto Serif Bold" pitchFamily="34" charset="-122"/>
                <a:cs typeface="Noto Serif Bold" pitchFamily="34" charset="-120"/>
              </a:rPr>
              <a:t>trasbordo</a:t>
            </a:r>
            <a:r>
              <a:rPr lang="en-US" sz="2250" b="1" dirty="0">
                <a:solidFill>
                  <a:srgbClr val="006747"/>
                </a:solidFill>
                <a:latin typeface="Century Gothic" panose="020B0502020202020204" pitchFamily="34" charset="0"/>
                <a:ea typeface="Noto Serif Bold" pitchFamily="34" charset="-122"/>
                <a:cs typeface="Noto Serif Bold" pitchFamily="34" charset="-120"/>
              </a:rPr>
              <a:t> </a:t>
            </a:r>
            <a:r>
              <a:rPr lang="en-US" sz="2250" b="1" dirty="0" err="1">
                <a:solidFill>
                  <a:srgbClr val="006747"/>
                </a:solidFill>
                <a:latin typeface="Century Gothic" panose="020B0502020202020204" pitchFamily="34" charset="0"/>
                <a:ea typeface="Noto Serif Bold" pitchFamily="34" charset="-122"/>
                <a:cs typeface="Noto Serif Bold" pitchFamily="34" charset="-120"/>
              </a:rPr>
              <a:t>parziale</a:t>
            </a:r>
            <a:endParaRPr lang="en-US" sz="2250" dirty="0">
              <a:latin typeface="Century Gothic" panose="020B0502020202020204" pitchFamily="34" charset="0"/>
            </a:endParaRPr>
          </a:p>
        </p:txBody>
      </p:sp>
      <p:sp>
        <p:nvSpPr>
          <p:cNvPr id="3" name="Shape 1"/>
          <p:cNvSpPr/>
          <p:nvPr/>
        </p:nvSpPr>
        <p:spPr>
          <a:xfrm>
            <a:off x="412403" y="956221"/>
            <a:ext cx="4101480" cy="3757836"/>
          </a:xfrm>
          <a:prstGeom prst="roundRect">
            <a:avLst>
              <a:gd name="adj" fmla="val 4456"/>
            </a:avLst>
          </a:prstGeom>
          <a:solidFill>
            <a:srgbClr val="006747">
              <a:alpha val="95000"/>
            </a:srgbClr>
          </a:solidFill>
          <a:ln/>
        </p:spPr>
        <p:txBody>
          <a:bodyPr/>
          <a:lstStyle/>
          <a:p>
            <a:pPr algn="just"/>
            <a:endParaRPr lang="it-IT">
              <a:latin typeface="Century Gothic" panose="020B0502020202020204" pitchFamily="34" charset="0"/>
            </a:endParaRPr>
          </a:p>
        </p:txBody>
      </p:sp>
      <p:sp>
        <p:nvSpPr>
          <p:cNvPr id="4" name="Text 2"/>
          <p:cNvSpPr/>
          <p:nvPr/>
        </p:nvSpPr>
        <p:spPr>
          <a:xfrm>
            <a:off x="528638" y="1065237"/>
            <a:ext cx="3869010" cy="181645"/>
          </a:xfrm>
          <a:prstGeom prst="rect">
            <a:avLst/>
          </a:prstGeom>
          <a:noFill/>
          <a:ln/>
        </p:spPr>
        <p:txBody>
          <a:bodyPr wrap="none" lIns="0" tIns="0" rIns="0" bIns="0" rtlCol="0" anchor="t"/>
          <a:lstStyle/>
          <a:p>
            <a:pPr marL="0" indent="0" algn="just">
              <a:lnSpc>
                <a:spcPct val="104000"/>
              </a:lnSpc>
              <a:buNone/>
            </a:pPr>
            <a:r>
              <a:rPr lang="en-US" sz="1100" b="1" dirty="0">
                <a:solidFill>
                  <a:srgbClr val="FFFFFF"/>
                </a:solidFill>
                <a:latin typeface="Century Gothic" panose="020B0502020202020204" pitchFamily="34" charset="0"/>
                <a:ea typeface="Noto Serif Bold" pitchFamily="34" charset="-122"/>
                <a:cs typeface="Noto Serif Bold" pitchFamily="34" charset="-120"/>
              </a:rPr>
              <a:t>2.6 — Microraccolta</a:t>
            </a:r>
            <a:endParaRPr lang="en-US" sz="1100" dirty="0">
              <a:latin typeface="Century Gothic" panose="020B0502020202020204" pitchFamily="34" charset="0"/>
            </a:endParaRPr>
          </a:p>
        </p:txBody>
      </p:sp>
      <p:sp>
        <p:nvSpPr>
          <p:cNvPr id="5" name="Text 3"/>
          <p:cNvSpPr/>
          <p:nvPr/>
        </p:nvSpPr>
        <p:spPr>
          <a:xfrm>
            <a:off x="528638" y="1355899"/>
            <a:ext cx="3869010" cy="720923"/>
          </a:xfrm>
          <a:prstGeom prst="rect">
            <a:avLst/>
          </a:prstGeom>
          <a:noFill/>
          <a:ln/>
        </p:spPr>
        <p:txBody>
          <a:bodyPr wrap="square" lIns="0" tIns="0" rIns="0" bIns="0" rtlCol="0" anchor="t">
            <a:normAutofit/>
          </a:bodyPr>
          <a:lstStyle/>
          <a:p>
            <a:pPr marL="0" indent="0" algn="just">
              <a:lnSpc>
                <a:spcPct val="129000"/>
              </a:lnSpc>
              <a:buNone/>
            </a:pPr>
            <a:r>
              <a:rPr lang="en-US" sz="900" dirty="0">
                <a:solidFill>
                  <a:srgbClr val="FFFFFF"/>
                </a:solidFill>
                <a:latin typeface="Century Gothic" panose="020B0502020202020204" pitchFamily="34" charset="0"/>
                <a:ea typeface="Geist" pitchFamily="34" charset="-122"/>
                <a:cs typeface="Geist" pitchFamily="34" charset="-120"/>
              </a:rPr>
              <a:t>La sezione "microraccolta" </a:t>
            </a:r>
            <a:r>
              <a:rPr lang="en-US" sz="900" b="1" dirty="0">
                <a:solidFill>
                  <a:srgbClr val="FFFFFF"/>
                </a:solidFill>
                <a:latin typeface="Century Gothic" panose="020B0502020202020204" pitchFamily="34" charset="0"/>
                <a:ea typeface="Geist Bold" pitchFamily="34" charset="-122"/>
                <a:cs typeface="Geist Bold" pitchFamily="34" charset="-120"/>
              </a:rPr>
              <a:t>non va compilata</a:t>
            </a:r>
            <a:r>
              <a:rPr lang="en-US" sz="900" dirty="0">
                <a:solidFill>
                  <a:srgbClr val="FFFFFF"/>
                </a:solidFill>
                <a:latin typeface="Century Gothic" panose="020B0502020202020204" pitchFamily="34" charset="0"/>
                <a:ea typeface="Geist" pitchFamily="34" charset="-122"/>
                <a:cs typeface="Geist" pitchFamily="34" charset="-120"/>
              </a:rPr>
              <a:t> in attesa dell'emanazione di ulteriori disposizioni. Sino all'emanazione di tali disposizioni, deve essere emesso un </a:t>
            </a:r>
            <a:r>
              <a:rPr lang="en-US" sz="900" b="1" dirty="0">
                <a:solidFill>
                  <a:srgbClr val="FFFFFF"/>
                </a:solidFill>
                <a:latin typeface="Century Gothic" panose="020B0502020202020204" pitchFamily="34" charset="0"/>
                <a:ea typeface="Geist Bold" pitchFamily="34" charset="-122"/>
                <a:cs typeface="Geist Bold" pitchFamily="34" charset="-120"/>
              </a:rPr>
              <a:t>FIR per ogni produttore/detentore</a:t>
            </a:r>
            <a:r>
              <a:rPr lang="en-US" sz="900" dirty="0">
                <a:solidFill>
                  <a:srgbClr val="FFFFFF"/>
                </a:solidFill>
                <a:latin typeface="Century Gothic" panose="020B0502020202020204" pitchFamily="34" charset="0"/>
                <a:ea typeface="Geist" pitchFamily="34" charset="-122"/>
                <a:cs typeface="Geist" pitchFamily="34" charset="-120"/>
              </a:rPr>
              <a:t> e/o per ogni luogo di produzione o di prelievo servito.</a:t>
            </a:r>
            <a:endParaRPr lang="en-US" sz="900" dirty="0">
              <a:latin typeface="Century Gothic" panose="020B0502020202020204" pitchFamily="34" charset="0"/>
            </a:endParaRPr>
          </a:p>
        </p:txBody>
      </p:sp>
      <p:sp>
        <p:nvSpPr>
          <p:cNvPr id="6" name="Text 4"/>
          <p:cNvSpPr/>
          <p:nvPr/>
        </p:nvSpPr>
        <p:spPr>
          <a:xfrm>
            <a:off x="4718596" y="1065237"/>
            <a:ext cx="3934048" cy="181645"/>
          </a:xfrm>
          <a:prstGeom prst="rect">
            <a:avLst/>
          </a:prstGeom>
          <a:noFill/>
          <a:ln/>
        </p:spPr>
        <p:txBody>
          <a:bodyPr wrap="none" lIns="0" tIns="0" rIns="0" bIns="0" rtlCol="0" anchor="t"/>
          <a:lstStyle/>
          <a:p>
            <a:pPr marL="0" indent="0" algn="just">
              <a:lnSpc>
                <a:spcPct val="104000"/>
              </a:lnSpc>
              <a:buNone/>
            </a:pPr>
            <a:r>
              <a:rPr lang="en-US" sz="1100" b="1" dirty="0">
                <a:solidFill>
                  <a:srgbClr val="006747"/>
                </a:solidFill>
                <a:latin typeface="Century Gothic" panose="020B0502020202020204" pitchFamily="34" charset="0"/>
                <a:ea typeface="Noto Serif Bold" pitchFamily="34" charset="-122"/>
                <a:cs typeface="Noto Serif Bold" pitchFamily="34" charset="-120"/>
              </a:rPr>
              <a:t>2.7 — Trasbordo Parziale (Campo 13)</a:t>
            </a:r>
            <a:endParaRPr lang="en-US" sz="1100" dirty="0">
              <a:latin typeface="Century Gothic" panose="020B0502020202020204" pitchFamily="34" charset="0"/>
            </a:endParaRPr>
          </a:p>
        </p:txBody>
      </p:sp>
      <p:sp>
        <p:nvSpPr>
          <p:cNvPr id="7" name="Text 5"/>
          <p:cNvSpPr/>
          <p:nvPr/>
        </p:nvSpPr>
        <p:spPr>
          <a:xfrm>
            <a:off x="4718596" y="1355899"/>
            <a:ext cx="3934048" cy="3260080"/>
          </a:xfrm>
          <a:prstGeom prst="rect">
            <a:avLst/>
          </a:prstGeom>
          <a:noFill/>
          <a:ln/>
        </p:spPr>
        <p:txBody>
          <a:bodyPr wrap="square" lIns="0" tIns="0" rIns="0" bIns="0" rtlCol="0" anchor="t">
            <a:normAutofit fontScale="92500"/>
          </a:bodyPr>
          <a:lstStyle/>
          <a:p>
            <a:pPr marL="0" indent="0" algn="just">
              <a:lnSpc>
                <a:spcPct val="129000"/>
              </a:lnSpc>
              <a:spcAft>
                <a:spcPts val="750"/>
              </a:spcAft>
              <a:buNone/>
            </a:pPr>
            <a:r>
              <a:rPr lang="en-US" sz="900" dirty="0">
                <a:solidFill>
                  <a:srgbClr val="4B4A4A"/>
                </a:solidFill>
                <a:latin typeface="Century Gothic" panose="020B0502020202020204" pitchFamily="34" charset="0"/>
                <a:ea typeface="Geist" pitchFamily="34" charset="-122"/>
                <a:cs typeface="Geist" pitchFamily="34" charset="-120"/>
              </a:rPr>
              <a:t>Nel caso di trasbordo parziale durante il viaggio, viene compilato il campo 13. Per il nuovo trasporto deve essere emesso un </a:t>
            </a:r>
            <a:r>
              <a:rPr lang="en-US" sz="900" b="1" dirty="0">
                <a:solidFill>
                  <a:srgbClr val="4B4A4A"/>
                </a:solidFill>
                <a:latin typeface="Century Gothic" panose="020B0502020202020204" pitchFamily="34" charset="0"/>
                <a:ea typeface="Geist Bold" pitchFamily="34" charset="-122"/>
                <a:cs typeface="Geist Bold" pitchFamily="34" charset="-120"/>
              </a:rPr>
              <a:t>nuovo FIR</a:t>
            </a:r>
            <a:r>
              <a:rPr lang="en-US" sz="900" dirty="0">
                <a:solidFill>
                  <a:srgbClr val="4B4A4A"/>
                </a:solidFill>
                <a:latin typeface="Century Gothic" panose="020B0502020202020204" pitchFamily="34" charset="0"/>
                <a:ea typeface="Geist" pitchFamily="34" charset="-122"/>
                <a:cs typeface="Geist" pitchFamily="34" charset="-120"/>
              </a:rPr>
              <a:t> relativo al quantitativo trasbordato sul secondo mezzo. Se la destinazione è diversa, riportare la motivazione al campo 17. Se il trasbordo coinvolge trasportatori diversi, il nuovo FIR è emesso dal nuovo trasportatore.</a:t>
            </a:r>
            <a:endParaRPr lang="en-US" sz="900" dirty="0">
              <a:latin typeface="Century Gothic" panose="020B0502020202020204" pitchFamily="34" charset="0"/>
            </a:endParaRPr>
          </a:p>
          <a:p>
            <a:pPr marL="0" indent="0" algn="just">
              <a:lnSpc>
                <a:spcPct val="129000"/>
              </a:lnSpc>
              <a:spcAft>
                <a:spcPts val="750"/>
              </a:spcAft>
              <a:buNone/>
            </a:pPr>
            <a:r>
              <a:rPr lang="en-US" sz="900" dirty="0">
                <a:solidFill>
                  <a:srgbClr val="4B4A4A"/>
                </a:solidFill>
                <a:latin typeface="Century Gothic" panose="020B0502020202020204" pitchFamily="34" charset="0"/>
                <a:ea typeface="Geist" pitchFamily="34" charset="-122"/>
                <a:cs typeface="Geist" pitchFamily="34" charset="-120"/>
              </a:rPr>
              <a:t>Sul FIR originario, il primo trasportatore compila il campo 13 indicando: denominazione e codice fiscale del nuovo trasportatore, iscrizione Albo, numero del nuovo FIR, quantità residua in kg, motivazione/causale del trasbordo. Il nuovo trasportatore non è tenuto a sottoscrivere il FIR originario.</a:t>
            </a:r>
            <a:endParaRPr lang="en-US" sz="900" dirty="0">
              <a:latin typeface="Century Gothic" panose="020B0502020202020204" pitchFamily="34" charset="0"/>
            </a:endParaRPr>
          </a:p>
          <a:p>
            <a:pPr marL="0" indent="0" algn="just">
              <a:lnSpc>
                <a:spcPct val="129000"/>
              </a:lnSpc>
              <a:buNone/>
            </a:pPr>
            <a:r>
              <a:rPr lang="en-US" sz="900" dirty="0">
                <a:solidFill>
                  <a:srgbClr val="4B4A4A"/>
                </a:solidFill>
                <a:latin typeface="Century Gothic" panose="020B0502020202020204" pitchFamily="34" charset="0"/>
                <a:ea typeface="Geist" pitchFamily="34" charset="-122"/>
                <a:cs typeface="Geist" pitchFamily="34" charset="-120"/>
              </a:rPr>
              <a:t>Sul nuovo FIR, il trasportatore compila il campo 4 con i propri dati e il campo 13 con: denominazione e codice fiscale del produttore/detentore originario, numero del FIR originario, motivazione. Una </a:t>
            </a:r>
            <a:r>
              <a:rPr lang="en-US" sz="900" b="1" dirty="0">
                <a:solidFill>
                  <a:srgbClr val="4B4A4A"/>
                </a:solidFill>
                <a:latin typeface="Century Gothic" panose="020B0502020202020204" pitchFamily="34" charset="0"/>
                <a:ea typeface="Geist Bold" pitchFamily="34" charset="-122"/>
                <a:cs typeface="Geist Bold" pitchFamily="34" charset="-120"/>
              </a:rPr>
              <a:t>riproduzione del FIR originario</a:t>
            </a:r>
            <a:r>
              <a:rPr lang="en-US" sz="900" dirty="0">
                <a:solidFill>
                  <a:srgbClr val="4B4A4A"/>
                </a:solidFill>
                <a:latin typeface="Century Gothic" panose="020B0502020202020204" pitchFamily="34" charset="0"/>
                <a:ea typeface="Geist" pitchFamily="34" charset="-122"/>
                <a:cs typeface="Geist" pitchFamily="34" charset="-120"/>
              </a:rPr>
              <a:t> (fotocopia o foto) deve accompagnare il nuovo FIR. In caso di frazionamento su più veicoli, le informazioni sugli ulteriori trasportatori vanno al campo 13 sezione "Frazionamento del carico su più veicoli" (o al campo 17 se lo spazio è insufficiente nel FIR cartaceo).</a:t>
            </a:r>
            <a:endParaRPr lang="en-US" sz="900" dirty="0">
              <a:latin typeface="Century Gothic" panose="020B0502020202020204" pitchFamily="34"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7">
    <p:spTree>
      <p:nvGrpSpPr>
        <p:cNvPr id="1" name=""/>
        <p:cNvGrpSpPr/>
        <p:nvPr/>
      </p:nvGrpSpPr>
      <p:grpSpPr>
        <a:xfrm>
          <a:off x="0" y="0"/>
          <a:ext cx="0" cy="0"/>
          <a:chOff x="0" y="0"/>
          <a:chExt cx="0" cy="0"/>
        </a:xfrm>
      </p:grpSpPr>
      <p:sp>
        <p:nvSpPr>
          <p:cNvPr id="2" name="Text 0"/>
          <p:cNvSpPr/>
          <p:nvPr/>
        </p:nvSpPr>
        <p:spPr>
          <a:xfrm>
            <a:off x="496119" y="691530"/>
            <a:ext cx="8151763" cy="387548"/>
          </a:xfrm>
          <a:prstGeom prst="rect">
            <a:avLst/>
          </a:prstGeom>
          <a:noFill/>
          <a:ln/>
        </p:spPr>
        <p:txBody>
          <a:bodyPr wrap="none" lIns="0" tIns="0" rIns="0" bIns="0" rtlCol="0" anchor="t"/>
          <a:lstStyle/>
          <a:p>
            <a:pPr marL="0" indent="0" algn="just">
              <a:lnSpc>
                <a:spcPct val="104000"/>
              </a:lnSpc>
              <a:buNone/>
            </a:pPr>
            <a:r>
              <a:rPr lang="en-US" sz="2400" b="1" dirty="0" err="1">
                <a:solidFill>
                  <a:srgbClr val="006747"/>
                </a:solidFill>
                <a:latin typeface="Century Gothic" panose="020B0502020202020204" pitchFamily="34" charset="0"/>
                <a:ea typeface="Noto Serif Bold" pitchFamily="34" charset="-122"/>
                <a:cs typeface="Noto Serif Bold" pitchFamily="34" charset="-120"/>
              </a:rPr>
              <a:t>Trasbordo</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totale</a:t>
            </a:r>
            <a:r>
              <a:rPr lang="en-US" sz="2400" b="1" dirty="0">
                <a:solidFill>
                  <a:srgbClr val="006747"/>
                </a:solidFill>
                <a:latin typeface="Century Gothic" panose="020B0502020202020204" pitchFamily="34" charset="0"/>
                <a:ea typeface="Noto Serif Bold" pitchFamily="34" charset="-122"/>
                <a:cs typeface="Noto Serif Bold" pitchFamily="34" charset="-120"/>
              </a:rPr>
              <a:t> e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stazionamento</a:t>
            </a:r>
            <a:endParaRPr lang="en-US" sz="2400" dirty="0">
              <a:latin typeface="Century Gothic" panose="020B0502020202020204" pitchFamily="34" charset="0"/>
            </a:endParaRPr>
          </a:p>
        </p:txBody>
      </p:sp>
      <p:pic>
        <p:nvPicPr>
          <p:cNvPr id="3"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327100"/>
            <a:ext cx="4013895" cy="3124795"/>
          </a:xfrm>
          <a:prstGeom prst="rect">
            <a:avLst/>
          </a:prstGeom>
        </p:spPr>
      </p:pic>
      <p:sp>
        <p:nvSpPr>
          <p:cNvPr id="4" name="Text 1"/>
          <p:cNvSpPr/>
          <p:nvPr/>
        </p:nvSpPr>
        <p:spPr>
          <a:xfrm>
            <a:off x="691530" y="1465362"/>
            <a:ext cx="3680222"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2.8 — Trasbordo Totale (Campo 14)</a:t>
            </a:r>
            <a:endParaRPr lang="en-US" sz="1200" dirty="0">
              <a:latin typeface="Century Gothic" panose="020B0502020202020204" pitchFamily="34" charset="0"/>
            </a:endParaRPr>
          </a:p>
        </p:txBody>
      </p:sp>
      <p:sp>
        <p:nvSpPr>
          <p:cNvPr id="5" name="Text 2"/>
          <p:cNvSpPr/>
          <p:nvPr/>
        </p:nvSpPr>
        <p:spPr>
          <a:xfrm>
            <a:off x="691530" y="1733624"/>
            <a:ext cx="3680222" cy="2580010"/>
          </a:xfrm>
          <a:prstGeom prst="rect">
            <a:avLst/>
          </a:prstGeom>
          <a:noFill/>
          <a:ln/>
        </p:spPr>
        <p:txBody>
          <a:bodyPr wrap="square" lIns="0" tIns="0" rIns="0" bIns="0" rtlCol="0" anchor="t">
            <a:normAutofit lnSpcReduction="10000"/>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Nel caso di trasbordo totale (o sostituzione dell'automezzo trainante), viene compilato il campo 14. Se il trasportatore è </a:t>
            </a:r>
            <a:r>
              <a:rPr lang="en-US" sz="950" b="1" dirty="0">
                <a:solidFill>
                  <a:srgbClr val="4B4A4A"/>
                </a:solidFill>
                <a:latin typeface="Century Gothic" panose="020B0502020202020204" pitchFamily="34" charset="0"/>
                <a:ea typeface="Geist Bold" pitchFamily="34" charset="-122"/>
                <a:cs typeface="Geist Bold" pitchFamily="34" charset="-120"/>
              </a:rPr>
              <a:t>diverso</a:t>
            </a:r>
            <a:r>
              <a:rPr lang="en-US" sz="950" dirty="0">
                <a:solidFill>
                  <a:srgbClr val="4B4A4A"/>
                </a:solidFill>
                <a:latin typeface="Century Gothic" panose="020B0502020202020204" pitchFamily="34" charset="0"/>
                <a:ea typeface="Geist" pitchFamily="34" charset="-122"/>
                <a:cs typeface="Geist" pitchFamily="34" charset="-120"/>
              </a:rPr>
              <a:t>, il nuovo trasportatore inserisce: denominazione, codice fiscale, iscrizione Albo, targa mezzo e rimorchio, eventuale "presa in carico del rimorchio precedente", data/ora presa in carico, cognome/nome conducente, firma. Se il trasportatore è lo </a:t>
            </a:r>
            <a:r>
              <a:rPr lang="en-US" sz="950" b="1" dirty="0">
                <a:solidFill>
                  <a:srgbClr val="4B4A4A"/>
                </a:solidFill>
                <a:latin typeface="Century Gothic" panose="020B0502020202020204" pitchFamily="34" charset="0"/>
                <a:ea typeface="Geist Bold" pitchFamily="34" charset="-122"/>
                <a:cs typeface="Geist Bold" pitchFamily="34" charset="-120"/>
              </a:rPr>
              <a:t>stesso</a:t>
            </a:r>
            <a:r>
              <a:rPr lang="en-US" sz="950" dirty="0">
                <a:solidFill>
                  <a:srgbClr val="4B4A4A"/>
                </a:solidFill>
                <a:latin typeface="Century Gothic" panose="020B0502020202020204" pitchFamily="34" charset="0"/>
                <a:ea typeface="Geist" pitchFamily="34" charset="-122"/>
                <a:cs typeface="Geist" pitchFamily="34" charset="-120"/>
              </a:rPr>
              <a:t>, inserisce: targa mezzo e rimorchio, eventuale "presa in carico del rimorchio precedente", data/ora, conducente, firma. Per trasbordi totali successivi al primo, i dati vanno al campo 17 (Annotazioni), anche in caso di trasbordo su treno. Nel caso di trasferimento da più mezzi a un unico mezzo verso lo stesso impianto, i FIR compilati alla partenza vengono gestiti con le modalità del "Trasbordo totale".</a:t>
            </a:r>
            <a:endParaRPr lang="en-US" sz="950" dirty="0">
              <a:latin typeface="Century Gothic" panose="020B0502020202020204" pitchFamily="34" charset="0"/>
            </a:endParaRPr>
          </a:p>
        </p:txBody>
      </p:sp>
      <p:pic>
        <p:nvPicPr>
          <p:cNvPr id="6"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33987" y="1327100"/>
            <a:ext cx="4013895" cy="3124795"/>
          </a:xfrm>
          <a:prstGeom prst="rect">
            <a:avLst/>
          </a:prstGeom>
        </p:spPr>
      </p:pic>
      <p:sp>
        <p:nvSpPr>
          <p:cNvPr id="7" name="Text 3"/>
          <p:cNvSpPr/>
          <p:nvPr/>
        </p:nvSpPr>
        <p:spPr>
          <a:xfrm>
            <a:off x="4829398" y="1465362"/>
            <a:ext cx="3680222"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2.9 — Stazionamento dei Veicoli (Campo 15)</a:t>
            </a:r>
            <a:endParaRPr lang="en-US" sz="1200" dirty="0">
              <a:latin typeface="Century Gothic" panose="020B0502020202020204" pitchFamily="34" charset="0"/>
            </a:endParaRPr>
          </a:p>
        </p:txBody>
      </p:sp>
      <p:sp>
        <p:nvSpPr>
          <p:cNvPr id="8" name="Text 4"/>
          <p:cNvSpPr/>
          <p:nvPr/>
        </p:nvSpPr>
        <p:spPr>
          <a:xfrm>
            <a:off x="4829398" y="1733624"/>
            <a:ext cx="3680222" cy="1984623"/>
          </a:xfrm>
          <a:prstGeom prst="rect">
            <a:avLst/>
          </a:prstGeom>
          <a:noFill/>
          <a:ln/>
        </p:spPr>
        <p:txBody>
          <a:bodyPr wrap="square" lIns="0" tIns="0" rIns="0" bIns="0" rtlCol="0" anchor="t">
            <a:normAutofit lnSpcReduction="10000"/>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trasportatore che effettua operazioni di stazionamento (art. 193, comma 15 del D.Lgs. 152/2006) compila il campo 15 inserendo: luogo di stazionamento, ora e data di sospensione del trasporto, ora e data di ripresa. Per stazionamenti successivi al primo, compilare il campo 17 (Annotazioni). Nel FIR digitale la struttura dati consente più occorrenze del campo 15 senza ricorrere alle annotazioni. L'inserimento di uno stazionamento nel FIR digitale richiede la </a:t>
            </a:r>
            <a:r>
              <a:rPr lang="en-US" sz="950" b="1" dirty="0">
                <a:solidFill>
                  <a:srgbClr val="4B4A4A"/>
                </a:solidFill>
                <a:latin typeface="Century Gothic" panose="020B0502020202020204" pitchFamily="34" charset="0"/>
                <a:ea typeface="Geist Bold" pitchFamily="34" charset="-122"/>
                <a:cs typeface="Geist Bold" pitchFamily="34" charset="-120"/>
              </a:rPr>
              <a:t>sottoscrizione elettronica</a:t>
            </a:r>
            <a:r>
              <a:rPr lang="en-US" sz="950" dirty="0">
                <a:solidFill>
                  <a:srgbClr val="4B4A4A"/>
                </a:solidFill>
                <a:latin typeface="Century Gothic" panose="020B0502020202020204" pitchFamily="34" charset="0"/>
                <a:ea typeface="Geist" pitchFamily="34" charset="-122"/>
                <a:cs typeface="Geist" pitchFamily="34" charset="-120"/>
              </a:rPr>
              <a:t> del trasportatore. In caso di cambio conducente, le informazioni e la firma del nuovo conducente vanno al campo 17 alla ripresa del trasporto.</a:t>
            </a:r>
            <a:endParaRPr lang="en-US" sz="950" dirty="0">
              <a:latin typeface="Century Gothic" panose="020B0502020202020204" pitchFamily="34"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8">
    <p:spTree>
      <p:nvGrpSpPr>
        <p:cNvPr id="1" name=""/>
        <p:cNvGrpSpPr/>
        <p:nvPr/>
      </p:nvGrpSpPr>
      <p:grpSpPr>
        <a:xfrm>
          <a:off x="0" y="0"/>
          <a:ext cx="0" cy="0"/>
          <a:chOff x="0" y="0"/>
          <a:chExt cx="0" cy="0"/>
        </a:xfrm>
      </p:grpSpPr>
      <p:sp>
        <p:nvSpPr>
          <p:cNvPr id="2" name="Text 0"/>
          <p:cNvSpPr/>
          <p:nvPr/>
        </p:nvSpPr>
        <p:spPr>
          <a:xfrm>
            <a:off x="496119" y="608856"/>
            <a:ext cx="8151763" cy="775097"/>
          </a:xfrm>
          <a:prstGeom prst="rect">
            <a:avLst/>
          </a:prstGeom>
          <a:noFill/>
          <a:ln/>
        </p:spPr>
        <p:txBody>
          <a:bodyPr wrap="square" lIns="0" tIns="0" rIns="0" bIns="0" rtlCol="0" anchor="t">
            <a:normAutofit/>
          </a:bodyPr>
          <a:lstStyle/>
          <a:p>
            <a:pPr marL="0" indent="0" algn="just">
              <a:lnSpc>
                <a:spcPct val="104000"/>
              </a:lnSpc>
              <a:buNone/>
            </a:pPr>
            <a:r>
              <a:rPr lang="en-US" sz="2400" b="1" dirty="0" err="1">
                <a:solidFill>
                  <a:srgbClr val="006747"/>
                </a:solidFill>
                <a:latin typeface="Century Gothic" panose="020B0502020202020204" pitchFamily="34" charset="0"/>
                <a:ea typeface="Noto Serif Bold" pitchFamily="34" charset="-122"/>
                <a:cs typeface="Noto Serif Bold" pitchFamily="34" charset="-120"/>
              </a:rPr>
              <a:t>Imprenditore</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agricolo</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vettore</a:t>
            </a:r>
            <a:r>
              <a:rPr lang="en-US" sz="2400" b="1" dirty="0">
                <a:solidFill>
                  <a:srgbClr val="006747"/>
                </a:solidFill>
                <a:latin typeface="Century Gothic" panose="020B0502020202020204" pitchFamily="34" charset="0"/>
                <a:ea typeface="Noto Serif Bold" pitchFamily="34" charset="-122"/>
                <a:cs typeface="Noto Serif Bold" pitchFamily="34" charset="-120"/>
              </a:rPr>
              <a:t> non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terrestre</a:t>
            </a:r>
            <a:r>
              <a:rPr lang="en-US" sz="2400" b="1" dirty="0">
                <a:solidFill>
                  <a:srgbClr val="006747"/>
                </a:solidFill>
                <a:latin typeface="Century Gothic" panose="020B0502020202020204" pitchFamily="34" charset="0"/>
                <a:ea typeface="Noto Serif Bold" pitchFamily="34" charset="-122"/>
                <a:cs typeface="Noto Serif Bold" pitchFamily="34" charset="-120"/>
              </a:rPr>
              <a:t> e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trasporto</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marittimo</a:t>
            </a:r>
            <a:endParaRPr lang="en-US" sz="2400" dirty="0">
              <a:latin typeface="Century Gothic" panose="020B0502020202020204" pitchFamily="34" charset="0"/>
            </a:endParaRPr>
          </a:p>
        </p:txBody>
      </p:sp>
      <p:sp>
        <p:nvSpPr>
          <p:cNvPr id="3" name="Shape 1"/>
          <p:cNvSpPr/>
          <p:nvPr/>
        </p:nvSpPr>
        <p:spPr>
          <a:xfrm>
            <a:off x="496119" y="1631975"/>
            <a:ext cx="2634555" cy="2902669"/>
          </a:xfrm>
          <a:prstGeom prst="roundRect">
            <a:avLst>
              <a:gd name="adj" fmla="val 4238"/>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4" name="Text 2"/>
          <p:cNvSpPr/>
          <p:nvPr/>
        </p:nvSpPr>
        <p:spPr>
          <a:xfrm>
            <a:off x="624855" y="1760711"/>
            <a:ext cx="2377083" cy="387697"/>
          </a:xfrm>
          <a:prstGeom prst="rect">
            <a:avLst/>
          </a:prstGeom>
          <a:noFill/>
          <a:ln/>
        </p:spPr>
        <p:txBody>
          <a:bodyPr wrap="square" lIns="0" tIns="0" rIns="0" bIns="0" rtlCol="0" anchor="t">
            <a:normAutofit/>
          </a:bodyPr>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2.10 — Imprenditore Agricolo (Art. 2135 c.c.)</a:t>
            </a:r>
            <a:endParaRPr lang="en-US" sz="1200" dirty="0">
              <a:latin typeface="Century Gothic" panose="020B0502020202020204" pitchFamily="34" charset="0"/>
            </a:endParaRPr>
          </a:p>
        </p:txBody>
      </p:sp>
      <p:sp>
        <p:nvSpPr>
          <p:cNvPr id="5" name="Text 3"/>
          <p:cNvSpPr/>
          <p:nvPr/>
        </p:nvSpPr>
        <p:spPr>
          <a:xfrm>
            <a:off x="624855" y="2222822"/>
            <a:ext cx="2377083" cy="1587698"/>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La cooperativa/consorzio agrario compila il FIR in qualità di </a:t>
            </a:r>
            <a:r>
              <a:rPr lang="en-US" sz="950" b="1" dirty="0">
                <a:solidFill>
                  <a:srgbClr val="4B4A4A"/>
                </a:solidFill>
                <a:latin typeface="Century Gothic" panose="020B0502020202020204" pitchFamily="34" charset="0"/>
                <a:ea typeface="Geist Bold" pitchFamily="34" charset="-122"/>
                <a:cs typeface="Geist Bold" pitchFamily="34" charset="-120"/>
              </a:rPr>
              <a:t>detentore</a:t>
            </a:r>
            <a:r>
              <a:rPr lang="en-US" sz="950" dirty="0">
                <a:solidFill>
                  <a:srgbClr val="4B4A4A"/>
                </a:solidFill>
                <a:latin typeface="Century Gothic" panose="020B0502020202020204" pitchFamily="34" charset="0"/>
                <a:ea typeface="Geist" pitchFamily="34" charset="-122"/>
                <a:cs typeface="Geist" pitchFamily="34" charset="-120"/>
              </a:rPr>
              <a:t> ai sensi dell'art. 193, comma 12, secondo capoverso del D.Lgs. 152/2006. Il trasporto dal luogo di detenzione verso l'impianto di trattamento è accompagnato da un FIR compilato secondo le modalità del paragrafo 1.1.</a:t>
            </a:r>
            <a:endParaRPr lang="en-US" sz="950" dirty="0">
              <a:latin typeface="Century Gothic" panose="020B0502020202020204" pitchFamily="34" charset="0"/>
            </a:endParaRPr>
          </a:p>
        </p:txBody>
      </p:sp>
      <p:sp>
        <p:nvSpPr>
          <p:cNvPr id="6" name="Shape 4"/>
          <p:cNvSpPr/>
          <p:nvPr/>
        </p:nvSpPr>
        <p:spPr>
          <a:xfrm>
            <a:off x="3254648" y="1631975"/>
            <a:ext cx="2634630" cy="2902669"/>
          </a:xfrm>
          <a:prstGeom prst="roundRect">
            <a:avLst>
              <a:gd name="adj" fmla="val 4237"/>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7" name="Text 5"/>
          <p:cNvSpPr/>
          <p:nvPr/>
        </p:nvSpPr>
        <p:spPr>
          <a:xfrm>
            <a:off x="3383384" y="1760711"/>
            <a:ext cx="2377157" cy="387697"/>
          </a:xfrm>
          <a:prstGeom prst="rect">
            <a:avLst/>
          </a:prstGeom>
          <a:noFill/>
          <a:ln/>
        </p:spPr>
        <p:txBody>
          <a:bodyPr wrap="square" lIns="0" tIns="0" rIns="0" bIns="0" rtlCol="0" anchor="t">
            <a:normAutofit/>
          </a:bodyPr>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2.11 — Trasporto Ferroviario Esclusivo</a:t>
            </a:r>
            <a:endParaRPr lang="en-US" sz="1200" dirty="0">
              <a:latin typeface="Century Gothic" panose="020B0502020202020204" pitchFamily="34" charset="0"/>
            </a:endParaRPr>
          </a:p>
        </p:txBody>
      </p:sp>
      <p:sp>
        <p:nvSpPr>
          <p:cNvPr id="8" name="Text 6"/>
          <p:cNvSpPr/>
          <p:nvPr/>
        </p:nvSpPr>
        <p:spPr>
          <a:xfrm>
            <a:off x="3383384" y="2222822"/>
            <a:ext cx="2377157" cy="2183085"/>
          </a:xfrm>
          <a:prstGeom prst="rect">
            <a:avLst/>
          </a:prstGeom>
          <a:noFill/>
          <a:ln/>
        </p:spPr>
        <p:txBody>
          <a:bodyPr wrap="square" lIns="0" tIns="0" rIns="0" bIns="0" rtlCol="0" anchor="t">
            <a:normAutofit lnSpcReduction="10000"/>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FIR è compilato con le modalità del paragrafo 1.1. </a:t>
            </a:r>
            <a:r>
              <a:rPr lang="en-US" sz="950" b="1" dirty="0">
                <a:solidFill>
                  <a:srgbClr val="4B4A4A"/>
                </a:solidFill>
                <a:latin typeface="Century Gothic" panose="020B0502020202020204" pitchFamily="34" charset="0"/>
                <a:ea typeface="Geist Bold" pitchFamily="34" charset="-122"/>
                <a:cs typeface="Geist Bold" pitchFamily="34" charset="-120"/>
              </a:rPr>
              <a:t>Non devono essere compilati</a:t>
            </a:r>
            <a:r>
              <a:rPr lang="en-US" sz="950" dirty="0">
                <a:solidFill>
                  <a:srgbClr val="4B4A4A"/>
                </a:solidFill>
                <a:latin typeface="Century Gothic" panose="020B0502020202020204" pitchFamily="34" charset="0"/>
                <a:ea typeface="Geist" pitchFamily="34" charset="-122"/>
                <a:cs typeface="Geist" pitchFamily="34" charset="-120"/>
              </a:rPr>
              <a:t> il campo 8 (Nome e cognome conducente) e il campo 9 (Trasporto). Al campo 17 (Annotazioni) va indicato il numero del treno. Nel FIR digitale queste informazioni sono gestite senza ricorrere alle annotazioni, ma la rappresentazione PDF le riporterà comunque al campo 17. Le informazioni ADR al campo 6 si intendono riferite al </a:t>
            </a:r>
            <a:r>
              <a:rPr lang="en-US" sz="950" b="1" dirty="0">
                <a:solidFill>
                  <a:srgbClr val="4B4A4A"/>
                </a:solidFill>
                <a:latin typeface="Century Gothic" panose="020B0502020202020204" pitchFamily="34" charset="0"/>
                <a:ea typeface="Geist Bold" pitchFamily="34" charset="-122"/>
                <a:cs typeface="Geist Bold" pitchFamily="34" charset="-120"/>
              </a:rPr>
              <a:t>RID</a:t>
            </a:r>
            <a:r>
              <a:rPr lang="en-US" sz="950" dirty="0">
                <a:solidFill>
                  <a:srgbClr val="4B4A4A"/>
                </a:solidFill>
                <a:latin typeface="Century Gothic" panose="020B0502020202020204" pitchFamily="34" charset="0"/>
                <a:ea typeface="Geist" pitchFamily="34" charset="-122"/>
                <a:cs typeface="Geist" pitchFamily="34" charset="-120"/>
              </a:rPr>
              <a:t>.</a:t>
            </a:r>
            <a:endParaRPr lang="en-US" sz="950" dirty="0">
              <a:latin typeface="Century Gothic" panose="020B0502020202020204" pitchFamily="34" charset="0"/>
            </a:endParaRPr>
          </a:p>
        </p:txBody>
      </p:sp>
      <p:sp>
        <p:nvSpPr>
          <p:cNvPr id="9" name="Shape 7"/>
          <p:cNvSpPr/>
          <p:nvPr/>
        </p:nvSpPr>
        <p:spPr>
          <a:xfrm>
            <a:off x="6013252" y="1631975"/>
            <a:ext cx="2634555" cy="2902669"/>
          </a:xfrm>
          <a:prstGeom prst="roundRect">
            <a:avLst>
              <a:gd name="adj" fmla="val 4238"/>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10" name="Text 8"/>
          <p:cNvSpPr/>
          <p:nvPr/>
        </p:nvSpPr>
        <p:spPr>
          <a:xfrm>
            <a:off x="6141988" y="1760711"/>
            <a:ext cx="2377083" cy="387697"/>
          </a:xfrm>
          <a:prstGeom prst="rect">
            <a:avLst/>
          </a:prstGeom>
          <a:noFill/>
          <a:ln/>
        </p:spPr>
        <p:txBody>
          <a:bodyPr wrap="square" lIns="0" tIns="0" rIns="0" bIns="0" rtlCol="0" anchor="t">
            <a:normAutofit/>
          </a:bodyPr>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2.12 — Trasporto Marittimo con Tratta Unica</a:t>
            </a:r>
            <a:endParaRPr lang="en-US" sz="1200" dirty="0">
              <a:latin typeface="Century Gothic" panose="020B0502020202020204" pitchFamily="34" charset="0"/>
            </a:endParaRPr>
          </a:p>
        </p:txBody>
      </p:sp>
      <p:sp>
        <p:nvSpPr>
          <p:cNvPr id="11" name="Text 9"/>
          <p:cNvSpPr/>
          <p:nvPr/>
        </p:nvSpPr>
        <p:spPr>
          <a:xfrm>
            <a:off x="6141988" y="2222822"/>
            <a:ext cx="2377083" cy="1984623"/>
          </a:xfrm>
          <a:prstGeom prst="rect">
            <a:avLst/>
          </a:prstGeom>
          <a:noFill/>
          <a:ln/>
        </p:spPr>
        <p:txBody>
          <a:bodyPr wrap="square" lIns="0" tIns="0" rIns="0" bIns="0" rtlCol="0" anchor="t">
            <a:normAutofit lnSpcReduction="10000"/>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Nel caso di trasporto da produttore/detentore a destinatario che si svolge con una </a:t>
            </a:r>
            <a:r>
              <a:rPr lang="en-US" sz="950" b="1" dirty="0">
                <a:solidFill>
                  <a:srgbClr val="4B4A4A"/>
                </a:solidFill>
                <a:latin typeface="Century Gothic" panose="020B0502020202020204" pitchFamily="34" charset="0"/>
                <a:ea typeface="Geist Bold" pitchFamily="34" charset="-122"/>
                <a:cs typeface="Geist Bold" pitchFamily="34" charset="-120"/>
              </a:rPr>
              <a:t>tratta unica marittima</a:t>
            </a:r>
            <a:r>
              <a:rPr lang="en-US" sz="950" dirty="0">
                <a:solidFill>
                  <a:srgbClr val="4B4A4A"/>
                </a:solidFill>
                <a:latin typeface="Century Gothic" panose="020B0502020202020204" pitchFamily="34" charset="0"/>
                <a:ea typeface="Geist" pitchFamily="34" charset="-122"/>
                <a:cs typeface="Geist" pitchFamily="34" charset="-120"/>
              </a:rPr>
              <a:t>, il trasporto </a:t>
            </a:r>
            <a:r>
              <a:rPr lang="en-US" sz="950" b="1" dirty="0">
                <a:solidFill>
                  <a:srgbClr val="4B4A4A"/>
                </a:solidFill>
                <a:latin typeface="Century Gothic" panose="020B0502020202020204" pitchFamily="34" charset="0"/>
                <a:ea typeface="Geist Bold" pitchFamily="34" charset="-122"/>
                <a:cs typeface="Geist Bold" pitchFamily="34" charset="-120"/>
              </a:rPr>
              <a:t>non deve essere accompagnato da FIR</a:t>
            </a:r>
            <a:r>
              <a:rPr lang="en-US" sz="950" dirty="0">
                <a:solidFill>
                  <a:srgbClr val="4B4A4A"/>
                </a:solidFill>
                <a:latin typeface="Century Gothic" panose="020B0502020202020204" pitchFamily="34" charset="0"/>
                <a:ea typeface="Geist" pitchFamily="34" charset="-122"/>
                <a:cs typeface="Geist" pitchFamily="34" charset="-120"/>
              </a:rPr>
              <a:t>. Questa modalità è applicabile laddove l'unità locale che produce il rifiuto sia iscritta al RENTRI e il trasporto sia accompagnato dalla documentazione prevista dalla normativa vigente in materia di trasporto marittimo.</a:t>
            </a:r>
            <a:endParaRPr lang="en-US" sz="950" dirty="0">
              <a:latin typeface="Century Gothic" panose="020B0502020202020204" pitchFamily="34" charset="0"/>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9">
    <p:spTree>
      <p:nvGrpSpPr>
        <p:cNvPr id="1" name=""/>
        <p:cNvGrpSpPr/>
        <p:nvPr/>
      </p:nvGrpSpPr>
      <p:grpSpPr>
        <a:xfrm>
          <a:off x="0" y="0"/>
          <a:ext cx="0" cy="0"/>
          <a:chOff x="0" y="0"/>
          <a:chExt cx="0" cy="0"/>
        </a:xfrm>
      </p:grpSpPr>
      <p:sp>
        <p:nvSpPr>
          <p:cNvPr id="2" name="Text 0"/>
          <p:cNvSpPr/>
          <p:nvPr/>
        </p:nvSpPr>
        <p:spPr>
          <a:xfrm>
            <a:off x="496119" y="1115169"/>
            <a:ext cx="8151763" cy="387548"/>
          </a:xfrm>
          <a:prstGeom prst="rect">
            <a:avLst/>
          </a:prstGeom>
          <a:noFill/>
          <a:ln/>
        </p:spPr>
        <p:txBody>
          <a:bodyPr wrap="none" lIns="0" tIns="0" rIns="0" bIns="0" rtlCol="0" anchor="t"/>
          <a:lstStyle/>
          <a:p>
            <a:pPr marL="0" indent="0" algn="l">
              <a:lnSpc>
                <a:spcPct val="104000"/>
              </a:lnSpc>
              <a:buNone/>
            </a:pPr>
            <a:r>
              <a:rPr lang="en-US" sz="2400" b="1" dirty="0">
                <a:solidFill>
                  <a:srgbClr val="006747"/>
                </a:solidFill>
                <a:latin typeface="Noto Serif Bold" pitchFamily="34" charset="0"/>
                <a:ea typeface="Noto Serif Bold" pitchFamily="34" charset="-122"/>
                <a:cs typeface="Noto Serif Bold" pitchFamily="34" charset="-120"/>
              </a:rPr>
              <a:t>Variazione del Destinatario</a:t>
            </a:r>
            <a:endParaRPr lang="en-US" sz="2400" dirty="0"/>
          </a:p>
        </p:txBody>
      </p:sp>
      <p:sp>
        <p:nvSpPr>
          <p:cNvPr id="3" name="Shape 1"/>
          <p:cNvSpPr/>
          <p:nvPr/>
        </p:nvSpPr>
        <p:spPr>
          <a:xfrm>
            <a:off x="406822" y="1688753"/>
            <a:ext cx="4103191" cy="2339578"/>
          </a:xfrm>
          <a:prstGeom prst="roundRect">
            <a:avLst>
              <a:gd name="adj" fmla="val 7635"/>
            </a:avLst>
          </a:prstGeom>
          <a:solidFill>
            <a:srgbClr val="006747">
              <a:alpha val="95000"/>
            </a:srgbClr>
          </a:solidFill>
          <a:ln/>
        </p:spPr>
        <p:txBody>
          <a:bodyPr/>
          <a:lstStyle/>
          <a:p>
            <a:endParaRPr lang="it-IT"/>
          </a:p>
        </p:txBody>
      </p:sp>
      <p:sp>
        <p:nvSpPr>
          <p:cNvPr id="4" name="Text 2"/>
          <p:cNvSpPr/>
          <p:nvPr/>
        </p:nvSpPr>
        <p:spPr>
          <a:xfrm>
            <a:off x="530796" y="1812727"/>
            <a:ext cx="3855244" cy="193849"/>
          </a:xfrm>
          <a:prstGeom prst="rect">
            <a:avLst/>
          </a:prstGeom>
          <a:noFill/>
          <a:ln/>
        </p:spPr>
        <p:txBody>
          <a:bodyPr wrap="none" lIns="0" tIns="0" rIns="0" bIns="0" rtlCol="0" anchor="t"/>
          <a:lstStyle/>
          <a:p>
            <a:pPr marL="0" indent="0" algn="l">
              <a:lnSpc>
                <a:spcPct val="104000"/>
              </a:lnSpc>
              <a:buNone/>
            </a:pPr>
            <a:r>
              <a:rPr lang="en-US" sz="1200" b="1" dirty="0">
                <a:solidFill>
                  <a:srgbClr val="FFFFFF"/>
                </a:solidFill>
                <a:latin typeface="Noto Serif Bold" pitchFamily="34" charset="0"/>
                <a:ea typeface="Noto Serif Bold" pitchFamily="34" charset="-122"/>
                <a:cs typeface="Noto Serif Bold" pitchFamily="34" charset="-120"/>
              </a:rPr>
              <a:t>FIR Cartaceo</a:t>
            </a:r>
            <a:endParaRPr lang="en-US" sz="1200" dirty="0"/>
          </a:p>
        </p:txBody>
      </p:sp>
      <p:sp>
        <p:nvSpPr>
          <p:cNvPr id="5" name="Text 3"/>
          <p:cNvSpPr/>
          <p:nvPr/>
        </p:nvSpPr>
        <p:spPr>
          <a:xfrm>
            <a:off x="530796" y="2130549"/>
            <a:ext cx="3855244" cy="793849"/>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FFFFFF"/>
                </a:solidFill>
                <a:latin typeface="Geist" pitchFamily="34" charset="0"/>
                <a:ea typeface="Geist" pitchFamily="34" charset="-122"/>
                <a:cs typeface="Geist" pitchFamily="34" charset="-120"/>
              </a:rPr>
              <a:t>Il trasportatore che ha in carico il rifiuto, su richiesta del Produttore/Detentore, compila il </a:t>
            </a:r>
            <a:r>
              <a:rPr lang="en-US" sz="950" b="1" dirty="0">
                <a:solidFill>
                  <a:srgbClr val="FFFFFF"/>
                </a:solidFill>
                <a:latin typeface="Geist Bold" pitchFamily="34" charset="0"/>
                <a:ea typeface="Geist Bold" pitchFamily="34" charset="-122"/>
                <a:cs typeface="Geist Bold" pitchFamily="34" charset="-120"/>
              </a:rPr>
              <a:t>campo 16 (Secondo Destinatario)</a:t>
            </a:r>
            <a:r>
              <a:rPr lang="en-US" sz="950" dirty="0">
                <a:solidFill>
                  <a:srgbClr val="FFFFFF"/>
                </a:solidFill>
                <a:latin typeface="Geist" pitchFamily="34" charset="0"/>
                <a:ea typeface="Geist" pitchFamily="34" charset="-122"/>
                <a:cs typeface="Geist" pitchFamily="34" charset="-120"/>
              </a:rPr>
              <a:t> secondo le istruzioni del paragrafo 1.1.2. Le motivazioni della sostituzione devono essere inserite al campo 17 (Annotazioni).</a:t>
            </a:r>
            <a:endParaRPr lang="en-US" sz="950" dirty="0"/>
          </a:p>
        </p:txBody>
      </p:sp>
      <p:sp>
        <p:nvSpPr>
          <p:cNvPr id="6" name="Text 4"/>
          <p:cNvSpPr/>
          <p:nvPr/>
        </p:nvSpPr>
        <p:spPr>
          <a:xfrm>
            <a:off x="4728046" y="1812727"/>
            <a:ext cx="3924598" cy="193849"/>
          </a:xfrm>
          <a:prstGeom prst="rect">
            <a:avLst/>
          </a:prstGeom>
          <a:noFill/>
          <a:ln/>
        </p:spPr>
        <p:txBody>
          <a:bodyPr wrap="none" lIns="0" tIns="0" rIns="0" bIns="0" rtlCol="0" anchor="t"/>
          <a:lstStyle/>
          <a:p>
            <a:pPr marL="0" indent="0" algn="l">
              <a:lnSpc>
                <a:spcPct val="104000"/>
              </a:lnSpc>
              <a:buNone/>
            </a:pPr>
            <a:r>
              <a:rPr lang="en-US" sz="1200" b="1" dirty="0">
                <a:solidFill>
                  <a:srgbClr val="006747"/>
                </a:solidFill>
                <a:latin typeface="Noto Serif Bold" pitchFamily="34" charset="0"/>
                <a:ea typeface="Noto Serif Bold" pitchFamily="34" charset="-122"/>
                <a:cs typeface="Noto Serif Bold" pitchFamily="34" charset="-120"/>
              </a:rPr>
              <a:t>FIR Digitale</a:t>
            </a:r>
            <a:endParaRPr lang="en-US" sz="1200" dirty="0"/>
          </a:p>
        </p:txBody>
      </p:sp>
      <p:sp>
        <p:nvSpPr>
          <p:cNvPr id="7" name="Text 5"/>
          <p:cNvSpPr/>
          <p:nvPr/>
        </p:nvSpPr>
        <p:spPr>
          <a:xfrm>
            <a:off x="4728046" y="2130549"/>
            <a:ext cx="3924598" cy="1786161"/>
          </a:xfrm>
          <a:prstGeom prst="rect">
            <a:avLst/>
          </a:prstGeom>
          <a:noFill/>
          <a:ln/>
        </p:spPr>
        <p:txBody>
          <a:bodyPr wrap="square" lIns="0" tIns="0" rIns="0" bIns="0" rtlCol="0" anchor="t">
            <a:normAutofit/>
          </a:bodyPr>
          <a:lstStyle/>
          <a:p>
            <a:pPr marL="0" indent="0" algn="l">
              <a:lnSpc>
                <a:spcPct val="133000"/>
              </a:lnSpc>
              <a:buNone/>
            </a:pPr>
            <a:r>
              <a:rPr lang="en-US" sz="950" dirty="0">
                <a:solidFill>
                  <a:srgbClr val="4B4A4A"/>
                </a:solidFill>
                <a:latin typeface="Geist" pitchFamily="34" charset="0"/>
                <a:ea typeface="Geist" pitchFamily="34" charset="-122"/>
                <a:cs typeface="Geist" pitchFamily="34" charset="-120"/>
              </a:rPr>
              <a:t>Il trasportatore, su richiesta del Produttore/Detentore, emette un </a:t>
            </a:r>
            <a:r>
              <a:rPr lang="en-US" sz="950" b="1" dirty="0">
                <a:solidFill>
                  <a:srgbClr val="4B4A4A"/>
                </a:solidFill>
                <a:latin typeface="Geist Bold" pitchFamily="34" charset="0"/>
                <a:ea typeface="Geist Bold" pitchFamily="34" charset="-122"/>
                <a:cs typeface="Geist Bold" pitchFamily="34" charset="-120"/>
              </a:rPr>
              <a:t>nuovo formulario digitale</a:t>
            </a:r>
            <a:r>
              <a:rPr lang="en-US" sz="950" dirty="0">
                <a:solidFill>
                  <a:srgbClr val="4B4A4A"/>
                </a:solidFill>
                <a:latin typeface="Geist" pitchFamily="34" charset="0"/>
                <a:ea typeface="Geist" pitchFamily="34" charset="-122"/>
                <a:cs typeface="Geist" pitchFamily="34" charset="-120"/>
              </a:rPr>
              <a:t> secondo le istruzioni del paragrafo 1.1.2, indicando l'impianto di destinazione alternativo e riportando al campo 17 (Annotazioni) che il formulario è stato emesso nell'impossibilità di raggiungere il destinatario originario (di cui va riportato il numero). Nel campo 9 (Trasporto) va indicato il percorso con il luogo di origine del nuovo trasporto. Nel campo 8 (Cognome e nome conducente) come data e ora di inizio trasporto va indicata quella in cui materialmente riprende il trasporto verso la nuova destinazione.</a:t>
            </a:r>
            <a:endParaRPr lang="en-US" sz="9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20">
    <p:spTree>
      <p:nvGrpSpPr>
        <p:cNvPr id="1" name=""/>
        <p:cNvGrpSpPr/>
        <p:nvPr/>
      </p:nvGrpSpPr>
      <p:grpSpPr>
        <a:xfrm>
          <a:off x="0" y="0"/>
          <a:ext cx="0" cy="0"/>
          <a:chOff x="0" y="0"/>
          <a:chExt cx="0" cy="0"/>
        </a:xfrm>
      </p:grpSpPr>
      <p:sp>
        <p:nvSpPr>
          <p:cNvPr id="2" name="Shape 0"/>
          <p:cNvSpPr/>
          <p:nvPr/>
        </p:nvSpPr>
        <p:spPr>
          <a:xfrm>
            <a:off x="496119" y="376610"/>
            <a:ext cx="1068660" cy="167878"/>
          </a:xfrm>
          <a:prstGeom prst="roundRect">
            <a:avLst>
              <a:gd name="adj" fmla="val 47383"/>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62347" y="409724"/>
            <a:ext cx="1393403" cy="101650"/>
          </a:xfrm>
          <a:prstGeom prst="rect">
            <a:avLst/>
          </a:prstGeom>
          <a:noFill/>
          <a:ln/>
        </p:spPr>
        <p:txBody>
          <a:bodyPr wrap="none" lIns="0" tIns="0" rIns="0" bIns="0" rtlCol="0" anchor="t"/>
          <a:lstStyle/>
          <a:p>
            <a:pPr marL="0" indent="0" algn="just">
              <a:lnSpc>
                <a:spcPct val="96000"/>
              </a:lnSpc>
              <a:buNone/>
            </a:pPr>
            <a:r>
              <a:rPr lang="en-US" sz="650" dirty="0">
                <a:solidFill>
                  <a:srgbClr val="4B4A4A"/>
                </a:solidFill>
                <a:latin typeface="Century Gothic" panose="020B0502020202020204" pitchFamily="34" charset="0"/>
                <a:ea typeface="Geist" pitchFamily="34" charset="-122"/>
                <a:cs typeface="Geist" pitchFamily="34" charset="-120"/>
              </a:rPr>
              <a:t>ALLEGATI — TABELLA 1</a:t>
            </a:r>
            <a:endParaRPr lang="en-US" sz="650" dirty="0">
              <a:latin typeface="Century Gothic" panose="020B0502020202020204" pitchFamily="34" charset="0"/>
            </a:endParaRPr>
          </a:p>
        </p:txBody>
      </p:sp>
      <p:sp>
        <p:nvSpPr>
          <p:cNvPr id="4" name="Text 2"/>
          <p:cNvSpPr/>
          <p:nvPr/>
        </p:nvSpPr>
        <p:spPr>
          <a:xfrm>
            <a:off x="496119" y="583778"/>
            <a:ext cx="8151763" cy="345281"/>
          </a:xfrm>
          <a:prstGeom prst="rect">
            <a:avLst/>
          </a:prstGeom>
          <a:noFill/>
          <a:ln/>
        </p:spPr>
        <p:txBody>
          <a:bodyPr wrap="none" lIns="0" tIns="0" rIns="0" bIns="0" rtlCol="0" anchor="t"/>
          <a:lstStyle/>
          <a:p>
            <a:pPr marL="0" indent="0" algn="just">
              <a:lnSpc>
                <a:spcPct val="104000"/>
              </a:lnSpc>
              <a:buNone/>
            </a:pPr>
            <a:r>
              <a:rPr lang="en-US" sz="2150" b="1" dirty="0" err="1">
                <a:solidFill>
                  <a:srgbClr val="006747"/>
                </a:solidFill>
                <a:latin typeface="Century Gothic" panose="020B0502020202020204" pitchFamily="34" charset="0"/>
                <a:ea typeface="Noto Serif Bold" pitchFamily="34" charset="-122"/>
                <a:cs typeface="Noto Serif Bold" pitchFamily="34" charset="-120"/>
              </a:rPr>
              <a:t>Tipologia</a:t>
            </a:r>
            <a:r>
              <a:rPr lang="en-US" sz="2150" b="1" dirty="0">
                <a:solidFill>
                  <a:srgbClr val="006747"/>
                </a:solidFill>
                <a:latin typeface="Century Gothic" panose="020B0502020202020204" pitchFamily="34" charset="0"/>
                <a:ea typeface="Noto Serif Bold" pitchFamily="34" charset="-122"/>
                <a:cs typeface="Noto Serif Bold" pitchFamily="34" charset="-120"/>
              </a:rPr>
              <a:t> </a:t>
            </a:r>
            <a:r>
              <a:rPr lang="en-US" sz="2150" b="1" dirty="0" err="1">
                <a:solidFill>
                  <a:srgbClr val="006747"/>
                </a:solidFill>
                <a:latin typeface="Century Gothic" panose="020B0502020202020204" pitchFamily="34" charset="0"/>
                <a:ea typeface="Noto Serif Bold" pitchFamily="34" charset="-122"/>
                <a:cs typeface="Noto Serif Bold" pitchFamily="34" charset="-120"/>
              </a:rPr>
              <a:t>autorizzazioni</a:t>
            </a:r>
            <a:endParaRPr lang="en-US" sz="2150" dirty="0">
              <a:latin typeface="Century Gothic" panose="020B0502020202020204" pitchFamily="34" charset="0"/>
            </a:endParaRPr>
          </a:p>
        </p:txBody>
      </p:sp>
      <p:sp>
        <p:nvSpPr>
          <p:cNvPr id="5" name="Text 3"/>
          <p:cNvSpPr/>
          <p:nvPr/>
        </p:nvSpPr>
        <p:spPr>
          <a:xfrm>
            <a:off x="496119" y="1076623"/>
            <a:ext cx="8608963"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La Tabella 1 elenca le tipologie di autorizzazioni e comunicazioni da indicare nei campi del FIR ove richiesto.</a:t>
            </a:r>
            <a:endParaRPr lang="en-US" sz="850" dirty="0">
              <a:latin typeface="Century Gothic" panose="020B0502020202020204" pitchFamily="34" charset="0"/>
            </a:endParaRPr>
          </a:p>
        </p:txBody>
      </p:sp>
      <p:sp>
        <p:nvSpPr>
          <p:cNvPr id="6" name="Shape 4"/>
          <p:cNvSpPr/>
          <p:nvPr/>
        </p:nvSpPr>
        <p:spPr>
          <a:xfrm>
            <a:off x="496119" y="1415132"/>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7" name="Text 5"/>
          <p:cNvSpPr/>
          <p:nvPr/>
        </p:nvSpPr>
        <p:spPr>
          <a:xfrm>
            <a:off x="649709" y="1354410"/>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Autorizzazione unica per i nuovi impianti di recupero/smaltimento — art. 208 D.Lgs. 152/2006.</a:t>
            </a:r>
            <a:endParaRPr lang="en-US" sz="850" dirty="0">
              <a:latin typeface="Century Gothic" panose="020B0502020202020204" pitchFamily="34" charset="0"/>
            </a:endParaRPr>
          </a:p>
        </p:txBody>
      </p:sp>
      <p:sp>
        <p:nvSpPr>
          <p:cNvPr id="8" name="Shape 6"/>
          <p:cNvSpPr/>
          <p:nvPr/>
        </p:nvSpPr>
        <p:spPr>
          <a:xfrm>
            <a:off x="496119" y="1779017"/>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9" name="Text 7"/>
          <p:cNvSpPr/>
          <p:nvPr/>
        </p:nvSpPr>
        <p:spPr>
          <a:xfrm>
            <a:off x="649709" y="1718295"/>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Autorizzazione all'esercizio di operazioni di recupero e/o smaltimento con impianti mobili — art. 208, comma 15 D.Lgs. 152/2006.</a:t>
            </a:r>
            <a:endParaRPr lang="en-US" sz="850" dirty="0">
              <a:latin typeface="Century Gothic" panose="020B0502020202020204" pitchFamily="34" charset="0"/>
            </a:endParaRPr>
          </a:p>
        </p:txBody>
      </p:sp>
      <p:sp>
        <p:nvSpPr>
          <p:cNvPr id="10" name="Shape 8"/>
          <p:cNvSpPr/>
          <p:nvPr/>
        </p:nvSpPr>
        <p:spPr>
          <a:xfrm>
            <a:off x="496119" y="2142902"/>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11" name="Text 9"/>
          <p:cNvSpPr/>
          <p:nvPr/>
        </p:nvSpPr>
        <p:spPr>
          <a:xfrm>
            <a:off x="649709" y="2082180"/>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Autorizzazione alla realizzazione di impianti di ricerca e sperimentazione — art. 211 D.Lgs. 152/2006.</a:t>
            </a:r>
            <a:endParaRPr lang="en-US" sz="850" dirty="0">
              <a:latin typeface="Century Gothic" panose="020B0502020202020204" pitchFamily="34" charset="0"/>
            </a:endParaRPr>
          </a:p>
        </p:txBody>
      </p:sp>
      <p:sp>
        <p:nvSpPr>
          <p:cNvPr id="12" name="Shape 10"/>
          <p:cNvSpPr/>
          <p:nvPr/>
        </p:nvSpPr>
        <p:spPr>
          <a:xfrm>
            <a:off x="496119" y="2506787"/>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13" name="Text 11"/>
          <p:cNvSpPr/>
          <p:nvPr/>
        </p:nvSpPr>
        <p:spPr>
          <a:xfrm>
            <a:off x="649709" y="2446065"/>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Autorizzazione Integrata Ambientale — artt. 29-ter e 213 D.Lgs. 152/2006.</a:t>
            </a:r>
            <a:endParaRPr lang="en-US" sz="850" dirty="0">
              <a:latin typeface="Century Gothic" panose="020B0502020202020204" pitchFamily="34" charset="0"/>
            </a:endParaRPr>
          </a:p>
        </p:txBody>
      </p:sp>
      <p:sp>
        <p:nvSpPr>
          <p:cNvPr id="14" name="Shape 12"/>
          <p:cNvSpPr/>
          <p:nvPr/>
        </p:nvSpPr>
        <p:spPr>
          <a:xfrm>
            <a:off x="496119" y="2870671"/>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15" name="Text 13"/>
          <p:cNvSpPr/>
          <p:nvPr/>
        </p:nvSpPr>
        <p:spPr>
          <a:xfrm>
            <a:off x="649709" y="2809949"/>
            <a:ext cx="7998172" cy="334268"/>
          </a:xfrm>
          <a:prstGeom prst="rect">
            <a:avLst/>
          </a:prstGeom>
          <a:noFill/>
          <a:ln/>
        </p:spPr>
        <p:txBody>
          <a:bodyPr wrap="square" lIns="0" tIns="0" rIns="0" bIns="0" rtlCol="0" anchor="t">
            <a:normAutofit/>
          </a:bodyPr>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Operazioni di recupero mediante Comunicazione in "Procedura Semplificata" — artt. 214 e 216 D.Lgs. 152/2006 e Autorizzazione Unica Ambientale (AUA) — D.P.R. n. 59 del 13 marzo 2013.</a:t>
            </a:r>
            <a:endParaRPr lang="en-US" sz="850" dirty="0">
              <a:latin typeface="Century Gothic" panose="020B0502020202020204" pitchFamily="34" charset="0"/>
            </a:endParaRPr>
          </a:p>
        </p:txBody>
      </p:sp>
      <p:sp>
        <p:nvSpPr>
          <p:cNvPr id="16" name="Shape 14"/>
          <p:cNvSpPr/>
          <p:nvPr/>
        </p:nvSpPr>
        <p:spPr>
          <a:xfrm>
            <a:off x="496119" y="3401690"/>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17" name="Text 15"/>
          <p:cNvSpPr/>
          <p:nvPr/>
        </p:nvSpPr>
        <p:spPr>
          <a:xfrm>
            <a:off x="649709" y="3340968"/>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Provvedimenti che autorizzano le operazioni di bonifica — art. 242, comma 7 D.Lgs. 152/2006.</a:t>
            </a:r>
            <a:endParaRPr lang="en-US" sz="850" dirty="0">
              <a:latin typeface="Century Gothic" panose="020B0502020202020204" pitchFamily="34" charset="0"/>
            </a:endParaRPr>
          </a:p>
        </p:txBody>
      </p:sp>
      <p:sp>
        <p:nvSpPr>
          <p:cNvPr id="18" name="Shape 16"/>
          <p:cNvSpPr/>
          <p:nvPr/>
        </p:nvSpPr>
        <p:spPr>
          <a:xfrm>
            <a:off x="496119" y="3765575"/>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19" name="Text 17"/>
          <p:cNvSpPr/>
          <p:nvPr/>
        </p:nvSpPr>
        <p:spPr>
          <a:xfrm>
            <a:off x="649709" y="3704853"/>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Autorizzazioni "straordinarie" — art. 191 D.Lgs. 152/2006 (attività in regime di ordinanza contingibile e urgente).</a:t>
            </a:r>
            <a:endParaRPr lang="en-US" sz="850" dirty="0">
              <a:latin typeface="Century Gothic" panose="020B0502020202020204" pitchFamily="34" charset="0"/>
            </a:endParaRPr>
          </a:p>
        </p:txBody>
      </p:sp>
      <p:sp>
        <p:nvSpPr>
          <p:cNvPr id="20" name="Shape 18"/>
          <p:cNvSpPr/>
          <p:nvPr/>
        </p:nvSpPr>
        <p:spPr>
          <a:xfrm>
            <a:off x="496119" y="4129460"/>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21" name="Text 19"/>
          <p:cNvSpPr/>
          <p:nvPr/>
        </p:nvSpPr>
        <p:spPr>
          <a:xfrm>
            <a:off x="649709" y="4068738"/>
            <a:ext cx="7998172" cy="167134"/>
          </a:xfrm>
          <a:prstGeom prst="rect">
            <a:avLst/>
          </a:prstGeom>
          <a:noFill/>
          <a:ln/>
        </p:spPr>
        <p:txBody>
          <a:bodyPr wrap="none" lIns="0" tIns="0" rIns="0" bIns="0" rtlCol="0" anchor="t"/>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Comunicazione al trattamento di rifiuti in impianti di trattamento di acque reflue urbane — art. 110, comma 3 D.Lgs. 152/2006.</a:t>
            </a:r>
            <a:endParaRPr lang="en-US" sz="850" dirty="0">
              <a:latin typeface="Century Gothic" panose="020B0502020202020204" pitchFamily="34" charset="0"/>
            </a:endParaRPr>
          </a:p>
        </p:txBody>
      </p:sp>
      <p:sp>
        <p:nvSpPr>
          <p:cNvPr id="22" name="Shape 20"/>
          <p:cNvSpPr/>
          <p:nvPr/>
        </p:nvSpPr>
        <p:spPr>
          <a:xfrm>
            <a:off x="496119" y="4493344"/>
            <a:ext cx="55215" cy="55215"/>
          </a:xfrm>
          <a:prstGeom prst="ellipse">
            <a:avLst/>
          </a:prstGeom>
          <a:solidFill>
            <a:srgbClr val="006747"/>
          </a:solidFill>
          <a:ln/>
        </p:spPr>
        <p:txBody>
          <a:bodyPr/>
          <a:lstStyle/>
          <a:p>
            <a:pPr algn="just"/>
            <a:endParaRPr lang="it-IT">
              <a:latin typeface="Century Gothic" panose="020B0502020202020204" pitchFamily="34" charset="0"/>
            </a:endParaRPr>
          </a:p>
        </p:txBody>
      </p:sp>
      <p:sp>
        <p:nvSpPr>
          <p:cNvPr id="23" name="Text 21"/>
          <p:cNvSpPr/>
          <p:nvPr/>
        </p:nvSpPr>
        <p:spPr>
          <a:xfrm>
            <a:off x="649709" y="4432622"/>
            <a:ext cx="7998172" cy="334268"/>
          </a:xfrm>
          <a:prstGeom prst="rect">
            <a:avLst/>
          </a:prstGeom>
          <a:noFill/>
          <a:ln/>
        </p:spPr>
        <p:txBody>
          <a:bodyPr wrap="square" lIns="0" tIns="0" rIns="0" bIns="0" rtlCol="0" anchor="t">
            <a:normAutofit/>
          </a:bodyPr>
          <a:lstStyle/>
          <a:p>
            <a:pPr marL="0" indent="0" algn="just">
              <a:lnSpc>
                <a:spcPct val="126000"/>
              </a:lnSpc>
              <a:buNone/>
            </a:pPr>
            <a:r>
              <a:rPr lang="en-US" sz="850" dirty="0">
                <a:solidFill>
                  <a:srgbClr val="4B4A4A"/>
                </a:solidFill>
                <a:latin typeface="Century Gothic" panose="020B0502020202020204" pitchFamily="34" charset="0"/>
                <a:ea typeface="Geist" pitchFamily="34" charset="-122"/>
                <a:cs typeface="Geist" pitchFamily="34" charset="-120"/>
              </a:rPr>
              <a:t>Autorizzazione al trattamento di rifiuti liquidi in impianti di trattamento di acque reflue urbane — art. 110, comma 2 con provvedimento secondo artt. 208 oppure 29-ter e 213 D.Lgs. 152/2006.</a:t>
            </a:r>
            <a:endParaRPr lang="en-US" sz="850" dirty="0">
              <a:latin typeface="Century Gothic" panose="020B0502020202020204" pitchFamily="34" charset="0"/>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3">
    <p:spTree>
      <p:nvGrpSpPr>
        <p:cNvPr id="1" name=""/>
        <p:cNvGrpSpPr/>
        <p:nvPr/>
      </p:nvGrpSpPr>
      <p:grpSpPr>
        <a:xfrm>
          <a:off x="0" y="0"/>
          <a:ext cx="0" cy="0"/>
          <a:chOff x="0" y="0"/>
          <a:chExt cx="0" cy="0"/>
        </a:xfrm>
      </p:grpSpPr>
      <p:pic>
        <p:nvPicPr>
          <p:cNvPr id="2" name="Image 0"/>
          <p:cNvPicPr>
            <a:picLocks noChangeAspect="1"/>
          </p:cNvPicPr>
          <p:nvPr/>
        </p:nvPicPr>
        <p:blipFill>
          <a:blip r:embed="rId3"/>
          <a:stretch>
            <a:fillRect/>
          </a:stretch>
        </p:blipFill>
        <p:spPr>
          <a:xfrm>
            <a:off x="5543550" y="0"/>
            <a:ext cx="3600450" cy="5143500"/>
          </a:xfrm>
          <a:custGeom>
            <a:avLst/>
            <a:gdLst/>
            <a:ahLst/>
            <a:cxnLst/>
            <a:rect l="0" t="0" r="100000" b="100000"/>
            <a:pathLst>
              <a:path w="100000" h="100000">
                <a:moveTo>
                  <a:pt x="9570" y="0"/>
                </a:moveTo>
                <a:lnTo>
                  <a:pt x="100000" y="0"/>
                </a:lnTo>
                <a:lnTo>
                  <a:pt x="100000" y="100000"/>
                </a:lnTo>
                <a:lnTo>
                  <a:pt x="30760" y="100000"/>
                </a:lnTo>
                <a:lnTo>
                  <a:pt x="26370" y="95510"/>
                </a:lnTo>
                <a:lnTo>
                  <a:pt x="26370" y="95310"/>
                </a:lnTo>
                <a:lnTo>
                  <a:pt x="25490" y="94530"/>
                </a:lnTo>
                <a:lnTo>
                  <a:pt x="25490" y="94340"/>
                </a:lnTo>
                <a:lnTo>
                  <a:pt x="22660" y="91210"/>
                </a:lnTo>
                <a:lnTo>
                  <a:pt x="18360" y="85550"/>
                </a:lnTo>
                <a:lnTo>
                  <a:pt x="15140" y="80660"/>
                </a:lnTo>
                <a:lnTo>
                  <a:pt x="11910" y="75000"/>
                </a:lnTo>
                <a:lnTo>
                  <a:pt x="9280" y="69530"/>
                </a:lnTo>
                <a:lnTo>
                  <a:pt x="6840" y="63380"/>
                </a:lnTo>
                <a:lnTo>
                  <a:pt x="4790" y="56740"/>
                </a:lnTo>
                <a:lnTo>
                  <a:pt x="3320" y="50200"/>
                </a:lnTo>
                <a:lnTo>
                  <a:pt x="2440" y="44140"/>
                </a:lnTo>
                <a:lnTo>
                  <a:pt x="2050" y="39060"/>
                </a:lnTo>
                <a:lnTo>
                  <a:pt x="2050" y="30860"/>
                </a:lnTo>
                <a:lnTo>
                  <a:pt x="2540" y="25000"/>
                </a:lnTo>
                <a:lnTo>
                  <a:pt x="3320" y="19820"/>
                </a:lnTo>
                <a:lnTo>
                  <a:pt x="4880" y="12890"/>
                </a:lnTo>
                <a:lnTo>
                  <a:pt x="6930" y="6350"/>
                </a:lnTo>
                <a:close/>
              </a:path>
            </a:pathLst>
          </a:custGeom>
        </p:spPr>
      </p:pic>
      <p:sp>
        <p:nvSpPr>
          <p:cNvPr id="3" name="Text 0"/>
          <p:cNvSpPr/>
          <p:nvPr/>
        </p:nvSpPr>
        <p:spPr>
          <a:xfrm>
            <a:off x="496119" y="814536"/>
            <a:ext cx="4722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FIR: Principi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generali</a:t>
            </a:r>
            <a:endParaRPr lang="en-US" sz="2400" dirty="0">
              <a:latin typeface="Century Gothic" panose="020B0502020202020204" pitchFamily="34" charset="0"/>
            </a:endParaRPr>
          </a:p>
        </p:txBody>
      </p:sp>
      <p:sp>
        <p:nvSpPr>
          <p:cNvPr id="4" name="Text 1"/>
          <p:cNvSpPr/>
          <p:nvPr/>
        </p:nvSpPr>
        <p:spPr>
          <a:xfrm>
            <a:off x="496119" y="1388120"/>
            <a:ext cx="4722763" cy="793849"/>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FIR è il documento che </a:t>
            </a:r>
            <a:r>
              <a:rPr lang="en-US" sz="950" b="1" dirty="0">
                <a:solidFill>
                  <a:srgbClr val="4B4A4A"/>
                </a:solidFill>
                <a:latin typeface="Century Gothic" panose="020B0502020202020204" pitchFamily="34" charset="0"/>
                <a:ea typeface="Geist Bold" pitchFamily="34" charset="-122"/>
                <a:cs typeface="Geist Bold" pitchFamily="34" charset="-120"/>
              </a:rPr>
              <a:t>garantisce la tracciabilità del flusso dei rifiuti</a:t>
            </a:r>
            <a:r>
              <a:rPr lang="en-US" sz="950" dirty="0">
                <a:solidFill>
                  <a:srgbClr val="4B4A4A"/>
                </a:solidFill>
                <a:latin typeface="Century Gothic" panose="020B0502020202020204" pitchFamily="34" charset="0"/>
                <a:ea typeface="Geist" pitchFamily="34" charset="-122"/>
                <a:cs typeface="Geist" pitchFamily="34" charset="-120"/>
              </a:rPr>
              <a:t> dal produttore/detentore al sito di destinazione, nelle varie fasi del trasporto attraverso uno o più trasportatori, in attuazione dell'art. 5 del D.M. n. 59 del 2023 e dell'allegato II al medesimo decreto.</a:t>
            </a:r>
            <a:endParaRPr lang="en-US" sz="950" dirty="0">
              <a:latin typeface="Century Gothic" panose="020B0502020202020204" pitchFamily="34" charset="0"/>
            </a:endParaRPr>
          </a:p>
        </p:txBody>
      </p:sp>
      <p:pic>
        <p:nvPicPr>
          <p:cNvPr id="5" name="Image 1"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2321496"/>
            <a:ext cx="4722763" cy="941710"/>
          </a:xfrm>
          <a:prstGeom prst="rect">
            <a:avLst/>
          </a:prstGeom>
        </p:spPr>
      </p:pic>
      <p:sp>
        <p:nvSpPr>
          <p:cNvPr id="6" name="Text 2"/>
          <p:cNvSpPr/>
          <p:nvPr/>
        </p:nvSpPr>
        <p:spPr>
          <a:xfrm>
            <a:off x="691530" y="2459757"/>
            <a:ext cx="4389090"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Allegato FORMULARIO RIFIUTI</a:t>
            </a:r>
            <a:endParaRPr lang="en-US" sz="1200" dirty="0">
              <a:latin typeface="Century Gothic" panose="020B0502020202020204" pitchFamily="34" charset="0"/>
            </a:endParaRPr>
          </a:p>
        </p:txBody>
      </p:sp>
      <p:sp>
        <p:nvSpPr>
          <p:cNvPr id="7" name="Text 3"/>
          <p:cNvSpPr/>
          <p:nvPr/>
        </p:nvSpPr>
        <p:spPr>
          <a:xfrm>
            <a:off x="691530" y="2728020"/>
            <a:ext cx="4389090"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Deve essere prodotto e accompagnare il trasporto </a:t>
            </a:r>
            <a:r>
              <a:rPr lang="en-US" sz="950" b="1" dirty="0">
                <a:solidFill>
                  <a:srgbClr val="4B4A4A"/>
                </a:solidFill>
                <a:latin typeface="Century Gothic" panose="020B0502020202020204" pitchFamily="34" charset="0"/>
                <a:ea typeface="Geist Bold" pitchFamily="34" charset="-122"/>
                <a:cs typeface="Geist Bold" pitchFamily="34" charset="-120"/>
              </a:rPr>
              <a:t>solo</a:t>
            </a:r>
            <a:r>
              <a:rPr lang="en-US" sz="950" dirty="0">
                <a:solidFill>
                  <a:srgbClr val="4B4A4A"/>
                </a:solidFill>
                <a:latin typeface="Century Gothic" panose="020B0502020202020204" pitchFamily="34" charset="0"/>
                <a:ea typeface="Geist" pitchFamily="34" charset="-122"/>
                <a:cs typeface="Geist" pitchFamily="34" charset="-120"/>
              </a:rPr>
              <a:t> nel caso in cui in partenza si preveda la presenza di più intermediari o l'intermodalità.</a:t>
            </a:r>
            <a:endParaRPr lang="en-US" sz="950" dirty="0">
              <a:latin typeface="Century Gothic" panose="020B0502020202020204" pitchFamily="34" charset="0"/>
            </a:endParaRPr>
          </a:p>
        </p:txBody>
      </p:sp>
      <p:pic>
        <p:nvPicPr>
          <p:cNvPr id="8"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387179"/>
            <a:ext cx="4722763" cy="941710"/>
          </a:xfrm>
          <a:prstGeom prst="rect">
            <a:avLst/>
          </a:prstGeom>
        </p:spPr>
      </p:pic>
      <p:sp>
        <p:nvSpPr>
          <p:cNvPr id="9" name="Text 4"/>
          <p:cNvSpPr/>
          <p:nvPr/>
        </p:nvSpPr>
        <p:spPr>
          <a:xfrm>
            <a:off x="691530" y="3525441"/>
            <a:ext cx="4389090" cy="193849"/>
          </a:xfrm>
          <a:prstGeom prst="rect">
            <a:avLst/>
          </a:prstGeom>
          <a:noFill/>
          <a:ln/>
        </p:spPr>
        <p:txBody>
          <a:bodyPr wrap="none" lIns="0" tIns="0" rIns="0" bIns="0" rtlCol="0" anchor="t"/>
          <a:lstStyle/>
          <a:p>
            <a:pPr marL="0" indent="0" algn="just">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Stampa Fronte/Retro</a:t>
            </a:r>
            <a:endParaRPr lang="en-US" sz="1200" dirty="0">
              <a:latin typeface="Century Gothic" panose="020B0502020202020204" pitchFamily="34" charset="0"/>
            </a:endParaRPr>
          </a:p>
        </p:txBody>
      </p:sp>
      <p:sp>
        <p:nvSpPr>
          <p:cNvPr id="10" name="Text 5"/>
          <p:cNvSpPr/>
          <p:nvPr/>
        </p:nvSpPr>
        <p:spPr>
          <a:xfrm>
            <a:off x="691530" y="3793703"/>
            <a:ext cx="4389090"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È consentita la stampa fronte/retro del FIR, sia in formato cartaceo che digitale.</a:t>
            </a:r>
            <a:endParaRPr lang="en-US" sz="950" dirty="0">
              <a:latin typeface="Century Gothic" panose="020B0502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name="Slide 21">
    <p:spTree>
      <p:nvGrpSpPr>
        <p:cNvPr id="1" name=""/>
        <p:cNvGrpSpPr/>
        <p:nvPr/>
      </p:nvGrpSpPr>
      <p:grpSpPr>
        <a:xfrm>
          <a:off x="0" y="0"/>
          <a:ext cx="0" cy="0"/>
          <a:chOff x="0" y="0"/>
          <a:chExt cx="0" cy="0"/>
        </a:xfrm>
      </p:grpSpPr>
      <p:sp>
        <p:nvSpPr>
          <p:cNvPr id="2" name="Shape 0"/>
          <p:cNvSpPr/>
          <p:nvPr/>
        </p:nvSpPr>
        <p:spPr>
          <a:xfrm>
            <a:off x="496119" y="358676"/>
            <a:ext cx="1204168" cy="185514"/>
          </a:xfrm>
          <a:prstGeom prst="roundRect">
            <a:avLst>
              <a:gd name="adj" fmla="val 47391"/>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69342" y="395288"/>
            <a:ext cx="1514921" cy="112291"/>
          </a:xfrm>
          <a:prstGeom prst="rect">
            <a:avLst/>
          </a:prstGeom>
          <a:noFill/>
          <a:ln/>
        </p:spPr>
        <p:txBody>
          <a:bodyPr wrap="none" lIns="0" tIns="0" rIns="0" bIns="0" rtlCol="0" anchor="t"/>
          <a:lstStyle/>
          <a:p>
            <a:pPr marL="0" indent="0" algn="just">
              <a:lnSpc>
                <a:spcPct val="96000"/>
              </a:lnSpc>
              <a:buNone/>
            </a:pPr>
            <a:r>
              <a:rPr lang="en-US" sz="750" dirty="0">
                <a:solidFill>
                  <a:srgbClr val="4B4A4A"/>
                </a:solidFill>
                <a:latin typeface="Century Gothic" panose="020B0502020202020204" pitchFamily="34" charset="0"/>
                <a:ea typeface="Geist" pitchFamily="34" charset="-122"/>
                <a:cs typeface="Geist" pitchFamily="34" charset="-120"/>
              </a:rPr>
              <a:t>ALLEGATI — TABELLA 2</a:t>
            </a:r>
            <a:endParaRPr lang="en-US" sz="750" dirty="0">
              <a:latin typeface="Century Gothic" panose="020B0502020202020204" pitchFamily="34" charset="0"/>
            </a:endParaRPr>
          </a:p>
        </p:txBody>
      </p:sp>
      <p:sp>
        <p:nvSpPr>
          <p:cNvPr id="4" name="Text 2"/>
          <p:cNvSpPr/>
          <p:nvPr/>
        </p:nvSpPr>
        <p:spPr>
          <a:xfrm>
            <a:off x="496119" y="592262"/>
            <a:ext cx="8151763" cy="381521"/>
          </a:xfrm>
          <a:prstGeom prst="rect">
            <a:avLst/>
          </a:prstGeom>
          <a:noFill/>
          <a:ln/>
        </p:spPr>
        <p:txBody>
          <a:bodyPr wrap="none" lIns="0" tIns="0" rIns="0" bIns="0" rtlCol="0" anchor="t"/>
          <a:lstStyle/>
          <a:p>
            <a:pPr marL="0" indent="0" algn="ctr">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Caratteristiche di Pericolo (HP)</a:t>
            </a:r>
            <a:endParaRPr lang="en-US" sz="2400" dirty="0">
              <a:latin typeface="Century Gothic" panose="020B0502020202020204" pitchFamily="34" charset="0"/>
            </a:endParaRPr>
          </a:p>
        </p:txBody>
      </p:sp>
      <p:sp>
        <p:nvSpPr>
          <p:cNvPr id="5" name="Text 3"/>
          <p:cNvSpPr/>
          <p:nvPr/>
        </p:nvSpPr>
        <p:spPr>
          <a:xfrm>
            <a:off x="496119" y="1154013"/>
            <a:ext cx="8608963" cy="193849"/>
          </a:xfrm>
          <a:prstGeom prst="rect">
            <a:avLst/>
          </a:prstGeom>
          <a:noFill/>
          <a:ln/>
        </p:spPr>
        <p:txBody>
          <a:bodyPr wrap="none" lIns="0" tIns="0" rIns="0" bIns="0" rtlCol="0" anchor="t"/>
          <a:lstStyle/>
          <a:p>
            <a:pPr marL="0" indent="0" algn="l">
              <a:lnSpc>
                <a:spcPct val="132000"/>
              </a:lnSpc>
              <a:buNone/>
            </a:pPr>
            <a:r>
              <a:rPr lang="en-US" sz="950" dirty="0">
                <a:solidFill>
                  <a:srgbClr val="4B4A4A"/>
                </a:solidFill>
                <a:latin typeface="Century Gothic" panose="020B0502020202020204" pitchFamily="34" charset="0"/>
                <a:ea typeface="Geist" pitchFamily="34" charset="-122"/>
                <a:cs typeface="Geist" pitchFamily="34" charset="-120"/>
              </a:rPr>
              <a:t>Le caratteristiche di pericolo da inserire nel campo 6 del FIR sono codificate come segue. È possibile indicare una o più voci.</a:t>
            </a:r>
            <a:endParaRPr lang="en-US" sz="950" dirty="0">
              <a:latin typeface="Century Gothic" panose="020B0502020202020204" pitchFamily="34" charset="0"/>
            </a:endParaRPr>
          </a:p>
        </p:txBody>
      </p:sp>
      <p:sp>
        <p:nvSpPr>
          <p:cNvPr id="6" name="Shape 4"/>
          <p:cNvSpPr/>
          <p:nvPr/>
        </p:nvSpPr>
        <p:spPr>
          <a:xfrm>
            <a:off x="496119" y="1483072"/>
            <a:ext cx="4015755" cy="1611809"/>
          </a:xfrm>
          <a:prstGeom prst="roundRect">
            <a:avLst>
              <a:gd name="adj" fmla="val 6818"/>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7" name="Text 5"/>
          <p:cNvSpPr/>
          <p:nvPr/>
        </p:nvSpPr>
        <p:spPr>
          <a:xfrm>
            <a:off x="622920" y="1609874"/>
            <a:ext cx="3762152"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HP1 – HP4</a:t>
            </a:r>
            <a:endParaRPr lang="en-US" sz="1200" dirty="0">
              <a:latin typeface="Century Gothic" panose="020B0502020202020204" pitchFamily="34" charset="0"/>
            </a:endParaRPr>
          </a:p>
        </p:txBody>
      </p:sp>
      <p:sp>
        <p:nvSpPr>
          <p:cNvPr id="8" name="Text 6"/>
          <p:cNvSpPr/>
          <p:nvPr/>
        </p:nvSpPr>
        <p:spPr>
          <a:xfrm>
            <a:off x="622920" y="1872704"/>
            <a:ext cx="3762152" cy="901526"/>
          </a:xfrm>
          <a:prstGeom prst="rect">
            <a:avLst/>
          </a:prstGeom>
          <a:noFill/>
          <a:ln/>
        </p:spPr>
        <p:txBody>
          <a:bodyPr wrap="square" lIns="0" tIns="0" rIns="0" bIns="0" rtlCol="0" anchor="t">
            <a:normAutofit/>
          </a:bodyPr>
          <a:lstStyle/>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a:t>
            </a:r>
            <a:r>
              <a:rPr lang="en-US" sz="950" dirty="0">
                <a:solidFill>
                  <a:srgbClr val="4B4A4A"/>
                </a:solidFill>
                <a:latin typeface="Century Gothic" panose="020B0502020202020204" pitchFamily="34" charset="0"/>
                <a:ea typeface="Geist" pitchFamily="34" charset="-122"/>
                <a:cs typeface="Geist" pitchFamily="34" charset="-120"/>
              </a:rPr>
              <a:t> Esplosivo</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HP2</a:t>
            </a:r>
            <a:r>
              <a:rPr lang="en-US" sz="950" dirty="0">
                <a:solidFill>
                  <a:srgbClr val="4B4A4A"/>
                </a:solidFill>
                <a:latin typeface="Century Gothic" panose="020B0502020202020204" pitchFamily="34" charset="0"/>
                <a:ea typeface="Geist" pitchFamily="34" charset="-122"/>
                <a:cs typeface="Geist" pitchFamily="34" charset="-120"/>
              </a:rPr>
              <a:t> Comburente</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HP3</a:t>
            </a:r>
            <a:r>
              <a:rPr lang="en-US" sz="950" dirty="0">
                <a:solidFill>
                  <a:srgbClr val="4B4A4A"/>
                </a:solidFill>
                <a:latin typeface="Century Gothic" panose="020B0502020202020204" pitchFamily="34" charset="0"/>
                <a:ea typeface="Geist" pitchFamily="34" charset="-122"/>
                <a:cs typeface="Geist" pitchFamily="34" charset="-120"/>
              </a:rPr>
              <a:t> Infiammabile</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HP4</a:t>
            </a:r>
            <a:r>
              <a:rPr lang="en-US" sz="950" dirty="0">
                <a:solidFill>
                  <a:srgbClr val="4B4A4A"/>
                </a:solidFill>
                <a:latin typeface="Century Gothic" panose="020B0502020202020204" pitchFamily="34" charset="0"/>
                <a:ea typeface="Geist" pitchFamily="34" charset="-122"/>
                <a:cs typeface="Geist" pitchFamily="34" charset="-120"/>
              </a:rPr>
              <a:t> Irritante — Irritazione cutanea e lesioni oculari</a:t>
            </a:r>
            <a:endParaRPr lang="en-US" sz="950" dirty="0">
              <a:latin typeface="Century Gothic" panose="020B0502020202020204" pitchFamily="34" charset="0"/>
            </a:endParaRPr>
          </a:p>
        </p:txBody>
      </p:sp>
      <p:sp>
        <p:nvSpPr>
          <p:cNvPr id="9" name="Shape 7"/>
          <p:cNvSpPr/>
          <p:nvPr/>
        </p:nvSpPr>
        <p:spPr>
          <a:xfrm>
            <a:off x="4632052" y="1483072"/>
            <a:ext cx="4015829" cy="1611809"/>
          </a:xfrm>
          <a:prstGeom prst="roundRect">
            <a:avLst>
              <a:gd name="adj" fmla="val 6818"/>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10" name="Text 8"/>
          <p:cNvSpPr/>
          <p:nvPr/>
        </p:nvSpPr>
        <p:spPr>
          <a:xfrm>
            <a:off x="4758854" y="1609874"/>
            <a:ext cx="3762226"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HP5 – HP8</a:t>
            </a:r>
            <a:endParaRPr lang="en-US" sz="1200" dirty="0">
              <a:latin typeface="Century Gothic" panose="020B0502020202020204" pitchFamily="34" charset="0"/>
            </a:endParaRPr>
          </a:p>
        </p:txBody>
      </p:sp>
      <p:sp>
        <p:nvSpPr>
          <p:cNvPr id="11" name="Text 9"/>
          <p:cNvSpPr/>
          <p:nvPr/>
        </p:nvSpPr>
        <p:spPr>
          <a:xfrm>
            <a:off x="4758854" y="1872704"/>
            <a:ext cx="3762226" cy="1095375"/>
          </a:xfrm>
          <a:prstGeom prst="rect">
            <a:avLst/>
          </a:prstGeom>
          <a:noFill/>
          <a:ln/>
        </p:spPr>
        <p:txBody>
          <a:bodyPr wrap="square" lIns="0" tIns="0" rIns="0" bIns="0" rtlCol="0" anchor="t">
            <a:normAutofit/>
          </a:bodyPr>
          <a:lstStyle/>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HP5</a:t>
            </a:r>
            <a:r>
              <a:rPr lang="en-US" sz="950" dirty="0">
                <a:solidFill>
                  <a:srgbClr val="4B4A4A"/>
                </a:solidFill>
                <a:latin typeface="Century Gothic" panose="020B0502020202020204" pitchFamily="34" charset="0"/>
                <a:ea typeface="Geist" pitchFamily="34" charset="-122"/>
                <a:cs typeface="Geist" pitchFamily="34" charset="-120"/>
              </a:rPr>
              <a:t> Tossicità specifica per organi bersaglio (STOT)/Tossicità in caso di aspirazione</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HP6</a:t>
            </a:r>
            <a:r>
              <a:rPr lang="en-US" sz="950" dirty="0">
                <a:solidFill>
                  <a:srgbClr val="4B4A4A"/>
                </a:solidFill>
                <a:latin typeface="Century Gothic" panose="020B0502020202020204" pitchFamily="34" charset="0"/>
                <a:ea typeface="Geist" pitchFamily="34" charset="-122"/>
                <a:cs typeface="Geist" pitchFamily="34" charset="-120"/>
              </a:rPr>
              <a:t> Tossicità acuta</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HP7</a:t>
            </a:r>
            <a:r>
              <a:rPr lang="en-US" sz="950" dirty="0">
                <a:solidFill>
                  <a:srgbClr val="4B4A4A"/>
                </a:solidFill>
                <a:latin typeface="Century Gothic" panose="020B0502020202020204" pitchFamily="34" charset="0"/>
                <a:ea typeface="Geist" pitchFamily="34" charset="-122"/>
                <a:cs typeface="Geist" pitchFamily="34" charset="-120"/>
              </a:rPr>
              <a:t> Cancerogeno</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HP8</a:t>
            </a:r>
            <a:r>
              <a:rPr lang="en-US" sz="950" dirty="0">
                <a:solidFill>
                  <a:srgbClr val="4B4A4A"/>
                </a:solidFill>
                <a:latin typeface="Century Gothic" panose="020B0502020202020204" pitchFamily="34" charset="0"/>
                <a:ea typeface="Geist" pitchFamily="34" charset="-122"/>
                <a:cs typeface="Geist" pitchFamily="34" charset="-120"/>
              </a:rPr>
              <a:t> Corrosivo</a:t>
            </a:r>
            <a:endParaRPr lang="en-US" sz="950" dirty="0">
              <a:latin typeface="Century Gothic" panose="020B0502020202020204" pitchFamily="34" charset="0"/>
            </a:endParaRPr>
          </a:p>
        </p:txBody>
      </p:sp>
      <p:sp>
        <p:nvSpPr>
          <p:cNvPr id="12" name="Shape 10"/>
          <p:cNvSpPr/>
          <p:nvPr/>
        </p:nvSpPr>
        <p:spPr>
          <a:xfrm>
            <a:off x="496119" y="3215060"/>
            <a:ext cx="4015755" cy="1569765"/>
          </a:xfrm>
          <a:prstGeom prst="roundRect">
            <a:avLst>
              <a:gd name="adj" fmla="val 7001"/>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13" name="Text 11"/>
          <p:cNvSpPr/>
          <p:nvPr/>
        </p:nvSpPr>
        <p:spPr>
          <a:xfrm>
            <a:off x="622920" y="3341861"/>
            <a:ext cx="3762152"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HP9 – HP12</a:t>
            </a:r>
            <a:endParaRPr lang="en-US" sz="1200" dirty="0">
              <a:latin typeface="Century Gothic" panose="020B0502020202020204" pitchFamily="34" charset="0"/>
            </a:endParaRPr>
          </a:p>
        </p:txBody>
      </p:sp>
      <p:sp>
        <p:nvSpPr>
          <p:cNvPr id="14" name="Text 12"/>
          <p:cNvSpPr/>
          <p:nvPr/>
        </p:nvSpPr>
        <p:spPr>
          <a:xfrm>
            <a:off x="622920" y="3604692"/>
            <a:ext cx="3762152" cy="901526"/>
          </a:xfrm>
          <a:prstGeom prst="rect">
            <a:avLst/>
          </a:prstGeom>
          <a:noFill/>
          <a:ln/>
        </p:spPr>
        <p:txBody>
          <a:bodyPr wrap="square" lIns="0" tIns="0" rIns="0" bIns="0" rtlCol="0" anchor="t">
            <a:normAutofit/>
          </a:bodyPr>
          <a:lstStyle/>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HP9</a:t>
            </a:r>
            <a:r>
              <a:rPr lang="en-US" sz="950" dirty="0">
                <a:solidFill>
                  <a:srgbClr val="4B4A4A"/>
                </a:solidFill>
                <a:latin typeface="Century Gothic" panose="020B0502020202020204" pitchFamily="34" charset="0"/>
                <a:ea typeface="Geist" pitchFamily="34" charset="-122"/>
                <a:cs typeface="Geist" pitchFamily="34" charset="-120"/>
              </a:rPr>
              <a:t> Infettivo</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HP10</a:t>
            </a:r>
            <a:r>
              <a:rPr lang="en-US" sz="950" dirty="0">
                <a:solidFill>
                  <a:srgbClr val="4B4A4A"/>
                </a:solidFill>
                <a:latin typeface="Century Gothic" panose="020B0502020202020204" pitchFamily="34" charset="0"/>
                <a:ea typeface="Geist" pitchFamily="34" charset="-122"/>
                <a:cs typeface="Geist" pitchFamily="34" charset="-120"/>
              </a:rPr>
              <a:t> Tossico per la riproduzione</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HP11</a:t>
            </a:r>
            <a:r>
              <a:rPr lang="en-US" sz="950" dirty="0">
                <a:solidFill>
                  <a:srgbClr val="4B4A4A"/>
                </a:solidFill>
                <a:latin typeface="Century Gothic" panose="020B0502020202020204" pitchFamily="34" charset="0"/>
                <a:ea typeface="Geist" pitchFamily="34" charset="-122"/>
                <a:cs typeface="Geist" pitchFamily="34" charset="-120"/>
              </a:rPr>
              <a:t> Mutageno</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HP12</a:t>
            </a:r>
            <a:r>
              <a:rPr lang="en-US" sz="950" dirty="0">
                <a:solidFill>
                  <a:srgbClr val="4B4A4A"/>
                </a:solidFill>
                <a:latin typeface="Century Gothic" panose="020B0502020202020204" pitchFamily="34" charset="0"/>
                <a:ea typeface="Geist" pitchFamily="34" charset="-122"/>
                <a:cs typeface="Geist" pitchFamily="34" charset="-120"/>
              </a:rPr>
              <a:t> Liberazione di gas a tossicità acuta</a:t>
            </a:r>
            <a:endParaRPr lang="en-US" sz="950" dirty="0">
              <a:latin typeface="Century Gothic" panose="020B0502020202020204" pitchFamily="34" charset="0"/>
            </a:endParaRPr>
          </a:p>
        </p:txBody>
      </p:sp>
      <p:sp>
        <p:nvSpPr>
          <p:cNvPr id="15" name="Shape 13"/>
          <p:cNvSpPr/>
          <p:nvPr/>
        </p:nvSpPr>
        <p:spPr>
          <a:xfrm>
            <a:off x="4632052" y="3215060"/>
            <a:ext cx="4015829" cy="1569765"/>
          </a:xfrm>
          <a:prstGeom prst="roundRect">
            <a:avLst>
              <a:gd name="adj" fmla="val 7001"/>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16" name="Text 14"/>
          <p:cNvSpPr/>
          <p:nvPr/>
        </p:nvSpPr>
        <p:spPr>
          <a:xfrm>
            <a:off x="4758854" y="3341861"/>
            <a:ext cx="3762226"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HP13 – HP15</a:t>
            </a:r>
            <a:endParaRPr lang="en-US" sz="1200" dirty="0">
              <a:latin typeface="Century Gothic" panose="020B0502020202020204" pitchFamily="34" charset="0"/>
            </a:endParaRPr>
          </a:p>
        </p:txBody>
      </p:sp>
      <p:sp>
        <p:nvSpPr>
          <p:cNvPr id="17" name="Text 15"/>
          <p:cNvSpPr/>
          <p:nvPr/>
        </p:nvSpPr>
        <p:spPr>
          <a:xfrm>
            <a:off x="4758854" y="3604692"/>
            <a:ext cx="3762226" cy="1053331"/>
          </a:xfrm>
          <a:prstGeom prst="rect">
            <a:avLst/>
          </a:prstGeom>
          <a:noFill/>
          <a:ln/>
        </p:spPr>
        <p:txBody>
          <a:bodyPr wrap="square" lIns="0" tIns="0" rIns="0" bIns="0" rtlCol="0" anchor="t">
            <a:normAutofit/>
          </a:bodyPr>
          <a:lstStyle/>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HP13</a:t>
            </a:r>
            <a:r>
              <a:rPr lang="en-US" sz="950" dirty="0">
                <a:solidFill>
                  <a:srgbClr val="4B4A4A"/>
                </a:solidFill>
                <a:latin typeface="Century Gothic" panose="020B0502020202020204" pitchFamily="34" charset="0"/>
                <a:ea typeface="Geist" pitchFamily="34" charset="-122"/>
                <a:cs typeface="Geist" pitchFamily="34" charset="-120"/>
              </a:rPr>
              <a:t> Sensibilizzante</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HP14</a:t>
            </a:r>
            <a:r>
              <a:rPr lang="en-US" sz="950" dirty="0">
                <a:solidFill>
                  <a:srgbClr val="4B4A4A"/>
                </a:solidFill>
                <a:latin typeface="Century Gothic" panose="020B0502020202020204" pitchFamily="34" charset="0"/>
                <a:ea typeface="Geist" pitchFamily="34" charset="-122"/>
                <a:cs typeface="Geist" pitchFamily="34" charset="-120"/>
              </a:rPr>
              <a:t> Ecotossico</a:t>
            </a:r>
            <a:endParaRPr lang="en-US" sz="950" dirty="0">
              <a:latin typeface="Century Gothic" panose="020B0502020202020204" pitchFamily="34" charset="0"/>
            </a:endParaRPr>
          </a:p>
          <a:p>
            <a:pPr marL="193040" indent="-193040" algn="just">
              <a:lnSpc>
                <a:spcPct val="132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HP15</a:t>
            </a:r>
            <a:r>
              <a:rPr lang="en-US" sz="950" dirty="0">
                <a:solidFill>
                  <a:srgbClr val="4B4A4A"/>
                </a:solidFill>
                <a:latin typeface="Century Gothic" panose="020B0502020202020204" pitchFamily="34" charset="0"/>
                <a:ea typeface="Geist" pitchFamily="34" charset="-122"/>
                <a:cs typeface="Geist" pitchFamily="34" charset="-120"/>
              </a:rPr>
              <a:t> Rifiuto che non possiede direttamente una delle caratteristiche di pericolo summenzionate ma può manifestarla successivamente</a:t>
            </a:r>
            <a:endParaRPr lang="en-US" sz="950" dirty="0">
              <a:latin typeface="Century Gothic" panose="020B0502020202020204" pitchFamily="34" charset="0"/>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name="Slide 22">
    <p:spTree>
      <p:nvGrpSpPr>
        <p:cNvPr id="1" name=""/>
        <p:cNvGrpSpPr/>
        <p:nvPr/>
      </p:nvGrpSpPr>
      <p:grpSpPr>
        <a:xfrm>
          <a:off x="0" y="0"/>
          <a:ext cx="0" cy="0"/>
          <a:chOff x="0" y="0"/>
          <a:chExt cx="0" cy="0"/>
        </a:xfrm>
      </p:grpSpPr>
      <p:sp>
        <p:nvSpPr>
          <p:cNvPr id="2" name="Shape 0"/>
          <p:cNvSpPr/>
          <p:nvPr/>
        </p:nvSpPr>
        <p:spPr>
          <a:xfrm>
            <a:off x="496119" y="732532"/>
            <a:ext cx="1383953" cy="188565"/>
          </a:xfrm>
          <a:prstGeom prst="roundRect">
            <a:avLst>
              <a:gd name="adj" fmla="val 47365"/>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70533" y="769739"/>
            <a:ext cx="1692325" cy="114151"/>
          </a:xfrm>
          <a:prstGeom prst="rect">
            <a:avLst/>
          </a:prstGeom>
          <a:noFill/>
          <a:ln/>
        </p:spPr>
        <p:txBody>
          <a:bodyPr wrap="none" lIns="0" tIns="0" rIns="0" bIns="0" rtlCol="0" anchor="t"/>
          <a:lstStyle/>
          <a:p>
            <a:pPr marL="0" indent="0" algn="just">
              <a:lnSpc>
                <a:spcPct val="96000"/>
              </a:lnSpc>
              <a:buNone/>
            </a:pPr>
            <a:r>
              <a:rPr lang="en-US" sz="750" dirty="0">
                <a:solidFill>
                  <a:srgbClr val="4B4A4A"/>
                </a:solidFill>
                <a:latin typeface="Century Gothic" panose="020B0502020202020204" pitchFamily="34" charset="0"/>
                <a:ea typeface="Geist" pitchFamily="34" charset="-122"/>
                <a:cs typeface="Geist" pitchFamily="34" charset="-120"/>
              </a:rPr>
              <a:t>ALLEGATI — TABELLE 3 E 4</a:t>
            </a:r>
            <a:endParaRPr lang="en-US" sz="750" dirty="0">
              <a:latin typeface="Century Gothic" panose="020B0502020202020204" pitchFamily="34" charset="0"/>
            </a:endParaRPr>
          </a:p>
        </p:txBody>
      </p:sp>
      <p:sp>
        <p:nvSpPr>
          <p:cNvPr id="4" name="Text 2"/>
          <p:cNvSpPr/>
          <p:nvPr/>
        </p:nvSpPr>
        <p:spPr>
          <a:xfrm>
            <a:off x="496119" y="970657"/>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Stato Fisico e Causali di Respingimento</a:t>
            </a:r>
            <a:endParaRPr lang="en-US" sz="2400" dirty="0">
              <a:latin typeface="Century Gothic" panose="020B0502020202020204" pitchFamily="34" charset="0"/>
            </a:endParaRPr>
          </a:p>
        </p:txBody>
      </p:sp>
      <p:sp>
        <p:nvSpPr>
          <p:cNvPr id="5" name="Shape 3"/>
          <p:cNvSpPr/>
          <p:nvPr/>
        </p:nvSpPr>
        <p:spPr>
          <a:xfrm>
            <a:off x="406822" y="1544241"/>
            <a:ext cx="4103191" cy="2866653"/>
          </a:xfrm>
          <a:prstGeom prst="roundRect">
            <a:avLst>
              <a:gd name="adj" fmla="val 6231"/>
            </a:avLst>
          </a:prstGeom>
          <a:solidFill>
            <a:srgbClr val="006747">
              <a:alpha val="95000"/>
            </a:srgbClr>
          </a:solidFill>
          <a:ln/>
        </p:spPr>
        <p:txBody>
          <a:bodyPr/>
          <a:lstStyle/>
          <a:p>
            <a:pPr algn="just"/>
            <a:endParaRPr lang="it-IT">
              <a:latin typeface="Century Gothic" panose="020B0502020202020204" pitchFamily="34" charset="0"/>
            </a:endParaRPr>
          </a:p>
        </p:txBody>
      </p:sp>
      <p:sp>
        <p:nvSpPr>
          <p:cNvPr id="6" name="Text 4"/>
          <p:cNvSpPr/>
          <p:nvPr/>
        </p:nvSpPr>
        <p:spPr>
          <a:xfrm>
            <a:off x="530796" y="1668214"/>
            <a:ext cx="3855244" cy="193849"/>
          </a:xfrm>
          <a:prstGeom prst="rect">
            <a:avLst/>
          </a:prstGeom>
          <a:noFill/>
          <a:ln/>
        </p:spPr>
        <p:txBody>
          <a:bodyPr wrap="none" lIns="0" tIns="0" rIns="0" bIns="0" rtlCol="0" anchor="t"/>
          <a:lstStyle/>
          <a:p>
            <a:pPr marL="0" indent="0" algn="ctr">
              <a:lnSpc>
                <a:spcPct val="104000"/>
              </a:lnSpc>
              <a:buNone/>
            </a:pPr>
            <a:r>
              <a:rPr lang="en-US" sz="1200" b="1" dirty="0">
                <a:solidFill>
                  <a:srgbClr val="FFFFFF"/>
                </a:solidFill>
                <a:latin typeface="Century Gothic" panose="020B0502020202020204" pitchFamily="34" charset="0"/>
                <a:ea typeface="Noto Serif Bold" pitchFamily="34" charset="-122"/>
                <a:cs typeface="Noto Serif Bold" pitchFamily="34" charset="-120"/>
              </a:rPr>
              <a:t>Tabella 3 – Stato Fisico del Rifiuto</a:t>
            </a:r>
            <a:endParaRPr lang="en-US" sz="1200" dirty="0">
              <a:latin typeface="Century Gothic" panose="020B0502020202020204" pitchFamily="34" charset="0"/>
            </a:endParaRPr>
          </a:p>
        </p:txBody>
      </p:sp>
      <p:sp>
        <p:nvSpPr>
          <p:cNvPr id="7" name="Text 5"/>
          <p:cNvSpPr/>
          <p:nvPr/>
        </p:nvSpPr>
        <p:spPr>
          <a:xfrm>
            <a:off x="530796" y="1986037"/>
            <a:ext cx="4312444" cy="198462"/>
          </a:xfrm>
          <a:prstGeom prst="rect">
            <a:avLst/>
          </a:prstGeom>
          <a:noFill/>
          <a:ln/>
        </p:spPr>
        <p:txBody>
          <a:bodyPr wrap="none" lIns="0" tIns="0" rIns="0" bIns="0" rtlCol="0" anchor="t"/>
          <a:lstStyle/>
          <a:p>
            <a:pPr marL="0" indent="0" algn="just">
              <a:lnSpc>
                <a:spcPct val="133000"/>
              </a:lnSpc>
              <a:buNone/>
            </a:pPr>
            <a:r>
              <a:rPr lang="en-US" sz="950" dirty="0">
                <a:solidFill>
                  <a:srgbClr val="FFFFFF"/>
                </a:solidFill>
                <a:latin typeface="Century Gothic" panose="020B0502020202020204" pitchFamily="34" charset="0"/>
                <a:ea typeface="Geist" pitchFamily="34" charset="-122"/>
                <a:cs typeface="Geist" pitchFamily="34" charset="-120"/>
              </a:rPr>
              <a:t>Codici da utilizzare nel campo 6 del FIR:</a:t>
            </a:r>
            <a:endParaRPr lang="en-US" sz="950" dirty="0">
              <a:latin typeface="Century Gothic" panose="020B0502020202020204" pitchFamily="34" charset="0"/>
            </a:endParaRPr>
          </a:p>
        </p:txBody>
      </p:sp>
      <p:sp>
        <p:nvSpPr>
          <p:cNvPr id="8" name="Text 6"/>
          <p:cNvSpPr/>
          <p:nvPr/>
        </p:nvSpPr>
        <p:spPr>
          <a:xfrm>
            <a:off x="530796" y="2296120"/>
            <a:ext cx="3855244" cy="1165845"/>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b="1" dirty="0">
                <a:solidFill>
                  <a:srgbClr val="FFFFFF"/>
                </a:solidFill>
                <a:latin typeface="Century Gothic" panose="020B0502020202020204" pitchFamily="34" charset="0"/>
                <a:ea typeface="Geist Bold" pitchFamily="34" charset="-122"/>
                <a:cs typeface="Geist Bold" pitchFamily="34" charset="-120"/>
              </a:rPr>
              <a:t>SP</a:t>
            </a:r>
            <a:r>
              <a:rPr lang="en-US" sz="950" dirty="0">
                <a:solidFill>
                  <a:srgbClr val="FFFFFF"/>
                </a:solidFill>
                <a:latin typeface="Century Gothic" panose="020B0502020202020204" pitchFamily="34" charset="0"/>
                <a:ea typeface="Geist" pitchFamily="34" charset="-122"/>
                <a:cs typeface="Geist" pitchFamily="34" charset="-120"/>
              </a:rPr>
              <a:t> — In polvere o pulverulento</a:t>
            </a:r>
            <a:endParaRPr lang="en-US" sz="950" dirty="0">
              <a:latin typeface="Century Gothic" panose="020B0502020202020204" pitchFamily="34" charset="0"/>
            </a:endParaRPr>
          </a:p>
          <a:p>
            <a:pPr marL="193040" indent="-193040" algn="just">
              <a:lnSpc>
                <a:spcPct val="133000"/>
              </a:lnSpc>
              <a:buSzPct val="100000"/>
              <a:buChar char="•"/>
            </a:pPr>
            <a:r>
              <a:rPr lang="en-US" sz="950" b="1" dirty="0">
                <a:solidFill>
                  <a:srgbClr val="FFFFFF"/>
                </a:solidFill>
                <a:latin typeface="Century Gothic" panose="020B0502020202020204" pitchFamily="34" charset="0"/>
                <a:ea typeface="Geist Bold" pitchFamily="34" charset="-122"/>
                <a:cs typeface="Geist Bold" pitchFamily="34" charset="-120"/>
              </a:rPr>
              <a:t>S</a:t>
            </a:r>
            <a:r>
              <a:rPr lang="en-US" sz="950" dirty="0">
                <a:solidFill>
                  <a:srgbClr val="FFFFFF"/>
                </a:solidFill>
                <a:latin typeface="Century Gothic" panose="020B0502020202020204" pitchFamily="34" charset="0"/>
                <a:ea typeface="Geist" pitchFamily="34" charset="-122"/>
                <a:cs typeface="Geist" pitchFamily="34" charset="-120"/>
              </a:rPr>
              <a:t> — Solido</a:t>
            </a:r>
            <a:endParaRPr lang="en-US" sz="950" dirty="0">
              <a:latin typeface="Century Gothic" panose="020B0502020202020204" pitchFamily="34" charset="0"/>
            </a:endParaRPr>
          </a:p>
          <a:p>
            <a:pPr marL="193040" indent="-193040" algn="just">
              <a:lnSpc>
                <a:spcPct val="133000"/>
              </a:lnSpc>
              <a:buSzPct val="100000"/>
              <a:buChar char="•"/>
            </a:pPr>
            <a:r>
              <a:rPr lang="en-US" sz="950" b="1" dirty="0">
                <a:solidFill>
                  <a:srgbClr val="FFFFFF"/>
                </a:solidFill>
                <a:latin typeface="Century Gothic" panose="020B0502020202020204" pitchFamily="34" charset="0"/>
                <a:ea typeface="Geist Bold" pitchFamily="34" charset="-122"/>
                <a:cs typeface="Geist Bold" pitchFamily="34" charset="-120"/>
              </a:rPr>
              <a:t>VS</a:t>
            </a:r>
            <a:r>
              <a:rPr lang="en-US" sz="950" dirty="0">
                <a:solidFill>
                  <a:srgbClr val="FFFFFF"/>
                </a:solidFill>
                <a:latin typeface="Century Gothic" panose="020B0502020202020204" pitchFamily="34" charset="0"/>
                <a:ea typeface="Geist" pitchFamily="34" charset="-122"/>
                <a:cs typeface="Geist" pitchFamily="34" charset="-120"/>
              </a:rPr>
              <a:t> — Viscioso sciropposo</a:t>
            </a:r>
            <a:endParaRPr lang="en-US" sz="950" dirty="0">
              <a:latin typeface="Century Gothic" panose="020B0502020202020204" pitchFamily="34" charset="0"/>
            </a:endParaRPr>
          </a:p>
          <a:p>
            <a:pPr marL="193040" indent="-193040" algn="just">
              <a:lnSpc>
                <a:spcPct val="133000"/>
              </a:lnSpc>
              <a:buSzPct val="100000"/>
              <a:buChar char="•"/>
            </a:pPr>
            <a:r>
              <a:rPr lang="en-US" sz="950" b="1" dirty="0">
                <a:solidFill>
                  <a:srgbClr val="FFFFFF"/>
                </a:solidFill>
                <a:latin typeface="Century Gothic" panose="020B0502020202020204" pitchFamily="34" charset="0"/>
                <a:ea typeface="Geist Bold" pitchFamily="34" charset="-122"/>
                <a:cs typeface="Geist Bold" pitchFamily="34" charset="-120"/>
              </a:rPr>
              <a:t>FP</a:t>
            </a:r>
            <a:r>
              <a:rPr lang="en-US" sz="950" dirty="0">
                <a:solidFill>
                  <a:srgbClr val="FFFFFF"/>
                </a:solidFill>
                <a:latin typeface="Century Gothic" panose="020B0502020202020204" pitchFamily="34" charset="0"/>
                <a:ea typeface="Geist" pitchFamily="34" charset="-122"/>
                <a:cs typeface="Geist" pitchFamily="34" charset="-120"/>
              </a:rPr>
              <a:t> — Fangoso</a:t>
            </a:r>
            <a:endParaRPr lang="en-US" sz="950" dirty="0">
              <a:latin typeface="Century Gothic" panose="020B0502020202020204" pitchFamily="34" charset="0"/>
            </a:endParaRPr>
          </a:p>
          <a:p>
            <a:pPr marL="193040" indent="-193040" algn="just">
              <a:lnSpc>
                <a:spcPct val="133000"/>
              </a:lnSpc>
              <a:buSzPct val="100000"/>
              <a:buChar char="•"/>
            </a:pPr>
            <a:r>
              <a:rPr lang="en-US" sz="950" b="1" dirty="0">
                <a:solidFill>
                  <a:srgbClr val="FFFFFF"/>
                </a:solidFill>
                <a:latin typeface="Century Gothic" panose="020B0502020202020204" pitchFamily="34" charset="0"/>
                <a:ea typeface="Geist Bold" pitchFamily="34" charset="-122"/>
                <a:cs typeface="Geist Bold" pitchFamily="34" charset="-120"/>
              </a:rPr>
              <a:t>L</a:t>
            </a:r>
            <a:r>
              <a:rPr lang="en-US" sz="950" dirty="0">
                <a:solidFill>
                  <a:srgbClr val="FFFFFF"/>
                </a:solidFill>
                <a:latin typeface="Century Gothic" panose="020B0502020202020204" pitchFamily="34" charset="0"/>
                <a:ea typeface="Geist" pitchFamily="34" charset="-122"/>
                <a:cs typeface="Geist" pitchFamily="34" charset="-120"/>
              </a:rPr>
              <a:t> — Liquido</a:t>
            </a:r>
            <a:endParaRPr lang="en-US" sz="950" dirty="0">
              <a:latin typeface="Century Gothic" panose="020B0502020202020204" pitchFamily="34" charset="0"/>
            </a:endParaRPr>
          </a:p>
        </p:txBody>
      </p:sp>
      <p:sp>
        <p:nvSpPr>
          <p:cNvPr id="9" name="Text 7"/>
          <p:cNvSpPr/>
          <p:nvPr/>
        </p:nvSpPr>
        <p:spPr>
          <a:xfrm>
            <a:off x="530796" y="3573587"/>
            <a:ext cx="3855244"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FFFFFF"/>
                </a:solidFill>
                <a:latin typeface="Century Gothic" panose="020B0502020202020204" pitchFamily="34" charset="0"/>
                <a:ea typeface="Geist" pitchFamily="34" charset="-122"/>
                <a:cs typeface="Geist" pitchFamily="34" charset="-120"/>
              </a:rPr>
              <a:t>Per rifiuti con stato fisico aeriforme, non individuabile tra quelli in Tabella 3, usare la voce "L-Liquido" specificando "Aeriforme" al campo 17 (Annotazioni).</a:t>
            </a:r>
            <a:endParaRPr lang="en-US" sz="950" dirty="0">
              <a:latin typeface="Century Gothic" panose="020B0502020202020204" pitchFamily="34" charset="0"/>
            </a:endParaRPr>
          </a:p>
        </p:txBody>
      </p:sp>
      <p:sp>
        <p:nvSpPr>
          <p:cNvPr id="10" name="Text 8"/>
          <p:cNvSpPr/>
          <p:nvPr/>
        </p:nvSpPr>
        <p:spPr>
          <a:xfrm>
            <a:off x="4728046" y="1668214"/>
            <a:ext cx="3924598" cy="193849"/>
          </a:xfrm>
          <a:prstGeom prst="rect">
            <a:avLst/>
          </a:prstGeom>
          <a:noFill/>
          <a:ln/>
        </p:spPr>
        <p:txBody>
          <a:bodyPr wrap="none" lIns="0" tIns="0" rIns="0" bIns="0" rtlCol="0" anchor="t"/>
          <a:lstStyle/>
          <a:p>
            <a:pPr marL="0" indent="0" algn="ctr">
              <a:lnSpc>
                <a:spcPct val="104000"/>
              </a:lnSpc>
              <a:buNone/>
            </a:pPr>
            <a:r>
              <a:rPr lang="en-US" sz="1200" b="1" dirty="0">
                <a:solidFill>
                  <a:srgbClr val="006747"/>
                </a:solidFill>
                <a:latin typeface="Century Gothic" panose="020B0502020202020204" pitchFamily="34" charset="0"/>
                <a:ea typeface="Noto Serif Bold" pitchFamily="34" charset="-122"/>
                <a:cs typeface="Noto Serif Bold" pitchFamily="34" charset="-120"/>
              </a:rPr>
              <a:t>Tabella 4 – Causali di Respingimento</a:t>
            </a:r>
            <a:endParaRPr lang="en-US" sz="1200" dirty="0">
              <a:latin typeface="Century Gothic" panose="020B0502020202020204" pitchFamily="34" charset="0"/>
            </a:endParaRPr>
          </a:p>
        </p:txBody>
      </p:sp>
      <p:sp>
        <p:nvSpPr>
          <p:cNvPr id="11" name="Text 9"/>
          <p:cNvSpPr/>
          <p:nvPr/>
        </p:nvSpPr>
        <p:spPr>
          <a:xfrm>
            <a:off x="4728046" y="1986037"/>
            <a:ext cx="4381798" cy="198462"/>
          </a:xfrm>
          <a:prstGeom prst="rect">
            <a:avLst/>
          </a:prstGeom>
          <a:noFill/>
          <a:ln/>
        </p:spPr>
        <p:txBody>
          <a:bodyPr wrap="none" lIns="0" tIns="0" rIns="0" bIns="0" rtlCol="0" anchor="t"/>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Codici da utilizzare nel campo 12 del FIR:</a:t>
            </a:r>
            <a:endParaRPr lang="en-US" sz="950" dirty="0">
              <a:latin typeface="Century Gothic" panose="020B0502020202020204" pitchFamily="34" charset="0"/>
            </a:endParaRPr>
          </a:p>
        </p:txBody>
      </p:sp>
      <p:sp>
        <p:nvSpPr>
          <p:cNvPr id="12" name="Text 10"/>
          <p:cNvSpPr/>
          <p:nvPr/>
        </p:nvSpPr>
        <p:spPr>
          <a:xfrm>
            <a:off x="4728046" y="2296120"/>
            <a:ext cx="3924598" cy="2071390"/>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NC</a:t>
            </a:r>
            <a:r>
              <a:rPr lang="en-US" sz="950" dirty="0">
                <a:solidFill>
                  <a:srgbClr val="4B4A4A"/>
                </a:solidFill>
                <a:latin typeface="Century Gothic" panose="020B0502020202020204" pitchFamily="34" charset="0"/>
                <a:ea typeface="Geist" pitchFamily="34" charset="-122"/>
                <a:cs typeface="Geist" pitchFamily="34" charset="-120"/>
              </a:rPr>
              <a:t> — Non Conformità: rifiuto diverso da quello descritto nel FIR, confezionato in modo non conforme, di stato fisico diverso da quello previsto, ecc.</a:t>
            </a:r>
            <a:endParaRPr lang="en-US" sz="950" dirty="0">
              <a:latin typeface="Century Gothic" panose="020B0502020202020204" pitchFamily="34" charset="0"/>
            </a:endParaRPr>
          </a:p>
          <a:p>
            <a:pPr marL="193040" indent="-193040" algn="just">
              <a:lnSpc>
                <a:spcPct val="133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IR</a:t>
            </a:r>
            <a:r>
              <a:rPr lang="en-US" sz="950" dirty="0">
                <a:solidFill>
                  <a:srgbClr val="4B4A4A"/>
                </a:solidFill>
                <a:latin typeface="Century Gothic" panose="020B0502020202020204" pitchFamily="34" charset="0"/>
                <a:ea typeface="Geist" pitchFamily="34" charset="-122"/>
                <a:cs typeface="Geist" pitchFamily="34" charset="-120"/>
              </a:rPr>
              <a:t> — Irricevibile: rifiuto non previsto dall'autorizzazione/iscrizione dell'impianto, mancanza dei requisiti per l'ammissibilità (caratterizzazione di base, analisi di classificazione o di ammissibilità), ecc.</a:t>
            </a:r>
            <a:endParaRPr lang="en-US" sz="950" dirty="0">
              <a:latin typeface="Century Gothic" panose="020B0502020202020204" pitchFamily="34" charset="0"/>
            </a:endParaRPr>
          </a:p>
          <a:p>
            <a:pPr marL="193040" indent="-193040" algn="just">
              <a:lnSpc>
                <a:spcPct val="133000"/>
              </a:lnSpc>
              <a:buSzPct val="100000"/>
              <a:buChar char="•"/>
            </a:pPr>
            <a:r>
              <a:rPr lang="en-US" sz="950" b="1" dirty="0">
                <a:solidFill>
                  <a:srgbClr val="4B4A4A"/>
                </a:solidFill>
                <a:latin typeface="Century Gothic" panose="020B0502020202020204" pitchFamily="34" charset="0"/>
                <a:ea typeface="Geist Bold" pitchFamily="34" charset="-122"/>
                <a:cs typeface="Geist Bold" pitchFamily="34" charset="-120"/>
              </a:rPr>
              <a:t>ALTRO</a:t>
            </a:r>
            <a:r>
              <a:rPr lang="en-US" sz="950" dirty="0">
                <a:solidFill>
                  <a:srgbClr val="4B4A4A"/>
                </a:solidFill>
                <a:latin typeface="Century Gothic" panose="020B0502020202020204" pitchFamily="34" charset="0"/>
                <a:ea typeface="Geist" pitchFamily="34" charset="-122"/>
                <a:cs typeface="Geist" pitchFamily="34" charset="-120"/>
              </a:rPr>
              <a:t> — Indicare motivazione: esaurimento volumetria disponibile, chiusura impianto per manutenzione straordinaria, ecc.</a:t>
            </a:r>
            <a:endParaRPr lang="en-US" sz="950" dirty="0">
              <a:latin typeface="Century Gothic" panose="020B0502020202020204" pitchFamily="34"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name="Slide 23">
    <p:spTree>
      <p:nvGrpSpPr>
        <p:cNvPr id="1" name=""/>
        <p:cNvGrpSpPr/>
        <p:nvPr/>
      </p:nvGrpSpPr>
      <p:grpSpPr>
        <a:xfrm>
          <a:off x="0" y="0"/>
          <a:ext cx="0" cy="0"/>
          <a:chOff x="0" y="0"/>
          <a:chExt cx="0" cy="0"/>
        </a:xfrm>
      </p:grpSpPr>
      <p:sp>
        <p:nvSpPr>
          <p:cNvPr id="2" name="Shape 0"/>
          <p:cNvSpPr/>
          <p:nvPr/>
        </p:nvSpPr>
        <p:spPr>
          <a:xfrm>
            <a:off x="496119" y="386804"/>
            <a:ext cx="1204913" cy="185514"/>
          </a:xfrm>
          <a:prstGeom prst="roundRect">
            <a:avLst>
              <a:gd name="adj" fmla="val 47391"/>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69342" y="423416"/>
            <a:ext cx="1515666" cy="112291"/>
          </a:xfrm>
          <a:prstGeom prst="rect">
            <a:avLst/>
          </a:prstGeom>
          <a:noFill/>
          <a:ln/>
        </p:spPr>
        <p:txBody>
          <a:bodyPr wrap="none" lIns="0" tIns="0" rIns="0" bIns="0" rtlCol="0" anchor="t"/>
          <a:lstStyle/>
          <a:p>
            <a:pPr marL="0" indent="0" algn="just">
              <a:lnSpc>
                <a:spcPct val="96000"/>
              </a:lnSpc>
              <a:buNone/>
            </a:pPr>
            <a:r>
              <a:rPr lang="en-US" sz="750" dirty="0">
                <a:solidFill>
                  <a:srgbClr val="4B4A4A"/>
                </a:solidFill>
                <a:latin typeface="Century Gothic" panose="020B0502020202020204" pitchFamily="34" charset="0"/>
                <a:ea typeface="Geist" pitchFamily="34" charset="-122"/>
                <a:cs typeface="Geist" pitchFamily="34" charset="-120"/>
              </a:rPr>
              <a:t>ALLEGATI — TABELLA 5</a:t>
            </a:r>
            <a:endParaRPr lang="en-US" sz="750" dirty="0">
              <a:latin typeface="Century Gothic" panose="020B0502020202020204" pitchFamily="34" charset="0"/>
            </a:endParaRPr>
          </a:p>
        </p:txBody>
      </p:sp>
      <p:sp>
        <p:nvSpPr>
          <p:cNvPr id="4" name="Text 2"/>
          <p:cNvSpPr/>
          <p:nvPr/>
        </p:nvSpPr>
        <p:spPr>
          <a:xfrm>
            <a:off x="496119" y="620390"/>
            <a:ext cx="8151763" cy="381521"/>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Classificazione del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rifiuto</a:t>
            </a:r>
            <a:r>
              <a:rPr lang="en-US" sz="2400" b="1" dirty="0">
                <a:solidFill>
                  <a:srgbClr val="006747"/>
                </a:solidFill>
                <a:latin typeface="Century Gothic" panose="020B0502020202020204" pitchFamily="34" charset="0"/>
                <a:ea typeface="Noto Serif Bold" pitchFamily="34" charset="-122"/>
                <a:cs typeface="Noto Serif Bold" pitchFamily="34" charset="-120"/>
              </a:rPr>
              <a:t> in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relazione</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all’origine</a:t>
            </a:r>
            <a:endParaRPr lang="en-US" sz="2400" dirty="0">
              <a:latin typeface="Century Gothic" panose="020B0502020202020204" pitchFamily="34" charset="0"/>
            </a:endParaRPr>
          </a:p>
        </p:txBody>
      </p:sp>
      <p:sp>
        <p:nvSpPr>
          <p:cNvPr id="5" name="Text 3"/>
          <p:cNvSpPr/>
          <p:nvPr/>
        </p:nvSpPr>
        <p:spPr>
          <a:xfrm>
            <a:off x="496119" y="1182142"/>
            <a:ext cx="8608963" cy="193849"/>
          </a:xfrm>
          <a:prstGeom prst="rect">
            <a:avLst/>
          </a:prstGeom>
          <a:noFill/>
          <a:ln/>
        </p:spPr>
        <p:txBody>
          <a:bodyPr wrap="none" lIns="0" tIns="0" rIns="0" bIns="0" rtlCol="0" anchor="t"/>
          <a:lstStyle/>
          <a:p>
            <a:pPr marL="0" indent="0" algn="just">
              <a:lnSpc>
                <a:spcPct val="132000"/>
              </a:lnSpc>
              <a:buNone/>
            </a:pPr>
            <a:r>
              <a:rPr lang="en-US" sz="950" dirty="0">
                <a:solidFill>
                  <a:srgbClr val="4B4A4A"/>
                </a:solidFill>
                <a:latin typeface="Century Gothic" panose="020B0502020202020204" pitchFamily="34" charset="0"/>
                <a:ea typeface="Geist" pitchFamily="34" charset="-122"/>
                <a:cs typeface="Geist" pitchFamily="34" charset="-120"/>
              </a:rPr>
              <a:t>Classificazione ai sensi dell'art. 184 del D.Lgs. 3 aprile 2006, n. 152.</a:t>
            </a:r>
            <a:endParaRPr lang="en-US" sz="950" dirty="0">
              <a:latin typeface="Century Gothic" panose="020B0502020202020204" pitchFamily="34" charset="0"/>
            </a:endParaRPr>
          </a:p>
        </p:txBody>
      </p:sp>
      <p:sp>
        <p:nvSpPr>
          <p:cNvPr id="6" name="Shape 4"/>
          <p:cNvSpPr/>
          <p:nvPr/>
        </p:nvSpPr>
        <p:spPr>
          <a:xfrm>
            <a:off x="408236" y="1511201"/>
            <a:ext cx="4102745" cy="3245421"/>
          </a:xfrm>
          <a:prstGeom prst="roundRect">
            <a:avLst>
              <a:gd name="adj" fmla="val 5418"/>
            </a:avLst>
          </a:prstGeom>
          <a:solidFill>
            <a:srgbClr val="006747">
              <a:alpha val="95000"/>
            </a:srgbClr>
          </a:solidFill>
          <a:ln/>
        </p:spPr>
        <p:txBody>
          <a:bodyPr/>
          <a:lstStyle/>
          <a:p>
            <a:pPr algn="just"/>
            <a:endParaRPr lang="it-IT">
              <a:latin typeface="Century Gothic" panose="020B0502020202020204" pitchFamily="34" charset="0"/>
            </a:endParaRPr>
          </a:p>
        </p:txBody>
      </p:sp>
      <p:sp>
        <p:nvSpPr>
          <p:cNvPr id="7" name="Text 5"/>
          <p:cNvSpPr/>
          <p:nvPr/>
        </p:nvSpPr>
        <p:spPr>
          <a:xfrm>
            <a:off x="530275" y="1631379"/>
            <a:ext cx="3858667" cy="190723"/>
          </a:xfrm>
          <a:prstGeom prst="rect">
            <a:avLst/>
          </a:prstGeom>
          <a:noFill/>
          <a:ln/>
        </p:spPr>
        <p:txBody>
          <a:bodyPr wrap="none" lIns="0" tIns="0" rIns="0" bIns="0" rtlCol="0" anchor="t"/>
          <a:lstStyle/>
          <a:p>
            <a:pPr marL="0" indent="0" algn="just">
              <a:lnSpc>
                <a:spcPct val="104000"/>
              </a:lnSpc>
              <a:buNone/>
            </a:pPr>
            <a:r>
              <a:rPr lang="en-US" sz="1200" b="1" dirty="0">
                <a:solidFill>
                  <a:srgbClr val="FFFFFF"/>
                </a:solidFill>
                <a:latin typeface="Century Gothic" panose="020B0502020202020204" pitchFamily="34" charset="0"/>
                <a:ea typeface="Noto Serif Bold" pitchFamily="34" charset="-122"/>
                <a:cs typeface="Noto Serif Bold" pitchFamily="34" charset="-120"/>
              </a:rPr>
              <a:t>Rifiuti Urbani</a:t>
            </a:r>
            <a:endParaRPr lang="en-US" sz="1200" dirty="0">
              <a:latin typeface="Century Gothic" panose="020B0502020202020204" pitchFamily="34" charset="0"/>
            </a:endParaRPr>
          </a:p>
        </p:txBody>
      </p:sp>
      <p:sp>
        <p:nvSpPr>
          <p:cNvPr id="8" name="Text 6"/>
          <p:cNvSpPr/>
          <p:nvPr/>
        </p:nvSpPr>
        <p:spPr>
          <a:xfrm>
            <a:off x="530275" y="1942281"/>
            <a:ext cx="3858667" cy="2772296"/>
          </a:xfrm>
          <a:prstGeom prst="rect">
            <a:avLst/>
          </a:prstGeom>
          <a:noFill/>
          <a:ln/>
        </p:spPr>
        <p:txBody>
          <a:bodyPr wrap="square" lIns="0" tIns="0" rIns="0" bIns="0" rtlCol="0" anchor="t">
            <a:normAutofit/>
          </a:bodyPr>
          <a:lstStyle/>
          <a:p>
            <a:pPr marL="193040" indent="-193040" algn="just">
              <a:lnSpc>
                <a:spcPct val="132000"/>
              </a:lnSpc>
              <a:buSzPct val="100000"/>
              <a:buFont typeface="+mj-lt"/>
              <a:buAutoNum type="arabicPeriod"/>
            </a:pPr>
            <a:r>
              <a:rPr lang="en-US" sz="950" dirty="0">
                <a:solidFill>
                  <a:srgbClr val="FFFFFF"/>
                </a:solidFill>
                <a:latin typeface="Century Gothic" panose="020B0502020202020204" pitchFamily="34" charset="0"/>
                <a:ea typeface="Geist" pitchFamily="34" charset="-122"/>
                <a:cs typeface="Geist" pitchFamily="34" charset="-120"/>
              </a:rPr>
              <a:t>Rifiuti domestici indifferenziati e da raccolta differenziata (carta, vetro, metalli, plastica, organici, legno, tessili, imballaggi, RAEE, pile, ingombranti)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2"/>
            </a:pPr>
            <a:r>
              <a:rPr lang="en-US" sz="950" dirty="0">
                <a:solidFill>
                  <a:srgbClr val="FFFFFF"/>
                </a:solidFill>
                <a:latin typeface="Century Gothic" panose="020B0502020202020204" pitchFamily="34" charset="0"/>
                <a:ea typeface="Geist" pitchFamily="34" charset="-122"/>
                <a:cs typeface="Geist" pitchFamily="34" charset="-120"/>
              </a:rPr>
              <a:t>Rifiuti indifferenziati e da raccolta differenziata da altre fonti simili per natura ai domestici (allegati L-quater e L-quinquies)</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3"/>
            </a:pPr>
            <a:r>
              <a:rPr lang="en-US" sz="950" dirty="0">
                <a:solidFill>
                  <a:srgbClr val="FFFFFF"/>
                </a:solidFill>
                <a:latin typeface="Century Gothic" panose="020B0502020202020204" pitchFamily="34" charset="0"/>
                <a:ea typeface="Geist" pitchFamily="34" charset="-122"/>
                <a:cs typeface="Geist" pitchFamily="34" charset="-120"/>
              </a:rPr>
              <a:t>Rifiuti da spazzamento strade e svuotamento cestini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4"/>
            </a:pPr>
            <a:r>
              <a:rPr lang="en-US" sz="950" dirty="0">
                <a:solidFill>
                  <a:srgbClr val="FFFFFF"/>
                </a:solidFill>
                <a:latin typeface="Century Gothic" panose="020B0502020202020204" pitchFamily="34" charset="0"/>
                <a:ea typeface="Geist" pitchFamily="34" charset="-122"/>
                <a:cs typeface="Geist" pitchFamily="34" charset="-120"/>
              </a:rPr>
              <a:t>Rifiuti di qualunque natura giacenti su strade/aree pubbliche o private ad uso pubblico, spiagge, rive</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5"/>
            </a:pPr>
            <a:r>
              <a:rPr lang="en-US" sz="950" dirty="0">
                <a:solidFill>
                  <a:srgbClr val="FFFFFF"/>
                </a:solidFill>
                <a:latin typeface="Century Gothic" panose="020B0502020202020204" pitchFamily="34" charset="0"/>
                <a:ea typeface="Geist" pitchFamily="34" charset="-122"/>
                <a:cs typeface="Geist" pitchFamily="34" charset="-120"/>
              </a:rPr>
              <a:t>Rifiuti della manutenzione del verde pubblico (foglie, sfalci, potature) e dalla pulizia dei mercati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6"/>
            </a:pPr>
            <a:r>
              <a:rPr lang="en-US" sz="950" dirty="0">
                <a:solidFill>
                  <a:srgbClr val="FFFFFF"/>
                </a:solidFill>
                <a:latin typeface="Century Gothic" panose="020B0502020202020204" pitchFamily="34" charset="0"/>
                <a:ea typeface="Geist" pitchFamily="34" charset="-122"/>
                <a:cs typeface="Geist" pitchFamily="34" charset="-120"/>
              </a:rPr>
              <a:t>Rifiuti provenienti da aree cimiteriali, esumazioni ed estumulazioni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7"/>
            </a:pPr>
            <a:r>
              <a:rPr lang="en-US" sz="950" dirty="0">
                <a:solidFill>
                  <a:srgbClr val="FFFFFF"/>
                </a:solidFill>
                <a:latin typeface="Century Gothic" panose="020B0502020202020204" pitchFamily="34" charset="0"/>
                <a:ea typeface="Geist" pitchFamily="34" charset="-122"/>
                <a:cs typeface="Geist" pitchFamily="34" charset="-120"/>
              </a:rPr>
              <a:t>Rifiuti accidentalmente pescati o volontariamente raccolti in mare, laghi, fiumi e lagune</a:t>
            </a:r>
            <a:endParaRPr lang="en-US" sz="950" dirty="0">
              <a:latin typeface="Century Gothic" panose="020B0502020202020204" pitchFamily="34" charset="0"/>
            </a:endParaRPr>
          </a:p>
        </p:txBody>
      </p:sp>
      <p:sp>
        <p:nvSpPr>
          <p:cNvPr id="9" name="Text 7"/>
          <p:cNvSpPr/>
          <p:nvPr/>
        </p:nvSpPr>
        <p:spPr>
          <a:xfrm>
            <a:off x="4725665" y="1631379"/>
            <a:ext cx="3926979" cy="190723"/>
          </a:xfrm>
          <a:prstGeom prst="rect">
            <a:avLst/>
          </a:prstGeom>
          <a:noFill/>
          <a:ln/>
        </p:spPr>
        <p:txBody>
          <a:bodyPr wrap="none" lIns="0" tIns="0" rIns="0" bIns="0" rtlCol="0" anchor="t"/>
          <a:lstStyle/>
          <a:p>
            <a:pPr marL="0" indent="0" algn="just">
              <a:lnSpc>
                <a:spcPct val="104000"/>
              </a:lnSpc>
              <a:buNone/>
            </a:pPr>
            <a:r>
              <a:rPr lang="en-US" sz="1200" b="1" dirty="0">
                <a:solidFill>
                  <a:srgbClr val="006747"/>
                </a:solidFill>
                <a:latin typeface="Century Gothic" panose="020B0502020202020204" pitchFamily="34" charset="0"/>
                <a:ea typeface="Noto Serif Bold" pitchFamily="34" charset="-122"/>
                <a:cs typeface="Noto Serif Bold" pitchFamily="34" charset="-120"/>
              </a:rPr>
              <a:t>Rifiuti Speciali</a:t>
            </a:r>
            <a:endParaRPr lang="en-US" sz="1200" dirty="0">
              <a:latin typeface="Century Gothic" panose="020B0502020202020204" pitchFamily="34" charset="0"/>
            </a:endParaRPr>
          </a:p>
        </p:txBody>
      </p:sp>
      <p:sp>
        <p:nvSpPr>
          <p:cNvPr id="10" name="Text 8"/>
          <p:cNvSpPr/>
          <p:nvPr/>
        </p:nvSpPr>
        <p:spPr>
          <a:xfrm>
            <a:off x="4725665" y="1942281"/>
            <a:ext cx="3926979" cy="2662535"/>
          </a:xfrm>
          <a:prstGeom prst="rect">
            <a:avLst/>
          </a:prstGeom>
          <a:noFill/>
          <a:ln/>
        </p:spPr>
        <p:txBody>
          <a:bodyPr wrap="square" lIns="0" tIns="0" rIns="0" bIns="0" rtlCol="0" anchor="t">
            <a:normAutofit/>
          </a:bodyPr>
          <a:lstStyle/>
          <a:p>
            <a:pPr marL="193040" indent="-193040" algn="just">
              <a:lnSpc>
                <a:spcPct val="132000"/>
              </a:lnSpc>
              <a:buSzPct val="100000"/>
              <a:buFont typeface="+mj-lt"/>
              <a:buAutoNum type="arabicPeriod"/>
            </a:pPr>
            <a:r>
              <a:rPr lang="en-US" sz="950" dirty="0">
                <a:solidFill>
                  <a:srgbClr val="4B4A4A"/>
                </a:solidFill>
                <a:latin typeface="Century Gothic" panose="020B0502020202020204" pitchFamily="34" charset="0"/>
                <a:ea typeface="Geist" pitchFamily="34" charset="-122"/>
                <a:cs typeface="Geist" pitchFamily="34" charset="-120"/>
              </a:rPr>
              <a:t>Rifiuti da attività agricole, agro-industriali, silvicoltura (art. 2135 c.c.) e pesca</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2"/>
            </a:pPr>
            <a:r>
              <a:rPr lang="en-US" sz="950" dirty="0">
                <a:solidFill>
                  <a:srgbClr val="4B4A4A"/>
                </a:solidFill>
                <a:latin typeface="Century Gothic" panose="020B0502020202020204" pitchFamily="34" charset="0"/>
                <a:ea typeface="Geist" pitchFamily="34" charset="-122"/>
                <a:cs typeface="Geist" pitchFamily="34" charset="-120"/>
              </a:rPr>
              <a:t>Rifiuti da costruzione e demolizione, e da attività di scavo</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3"/>
            </a:pPr>
            <a:r>
              <a:rPr lang="en-US" sz="950" dirty="0">
                <a:solidFill>
                  <a:srgbClr val="4B4A4A"/>
                </a:solidFill>
                <a:latin typeface="Century Gothic" panose="020B0502020202020204" pitchFamily="34" charset="0"/>
                <a:ea typeface="Geist" pitchFamily="34" charset="-122"/>
                <a:cs typeface="Geist" pitchFamily="34" charset="-120"/>
              </a:rPr>
              <a:t>Rifiuti da lavorazioni industriali (se diversi dai rifiuti urbani)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4"/>
            </a:pPr>
            <a:r>
              <a:rPr lang="en-US" sz="950" dirty="0">
                <a:solidFill>
                  <a:srgbClr val="4B4A4A"/>
                </a:solidFill>
                <a:latin typeface="Century Gothic" panose="020B0502020202020204" pitchFamily="34" charset="0"/>
                <a:ea typeface="Geist" pitchFamily="34" charset="-122"/>
                <a:cs typeface="Geist" pitchFamily="34" charset="-120"/>
              </a:rPr>
              <a:t>Rifiuti da lavorazioni artigianali (se diversi dai rifiuti urbani)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5"/>
            </a:pPr>
            <a:r>
              <a:rPr lang="en-US" sz="950" dirty="0">
                <a:solidFill>
                  <a:srgbClr val="4B4A4A"/>
                </a:solidFill>
                <a:latin typeface="Century Gothic" panose="020B0502020202020204" pitchFamily="34" charset="0"/>
                <a:ea typeface="Geist" pitchFamily="34" charset="-122"/>
                <a:cs typeface="Geist" pitchFamily="34" charset="-120"/>
              </a:rPr>
              <a:t>Rifiuti da attività commerciali (se diversi dai rifiuti urbani)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6"/>
            </a:pPr>
            <a:r>
              <a:rPr lang="en-US" sz="950" dirty="0">
                <a:solidFill>
                  <a:srgbClr val="4B4A4A"/>
                </a:solidFill>
                <a:latin typeface="Century Gothic" panose="020B0502020202020204" pitchFamily="34" charset="0"/>
                <a:ea typeface="Geist" pitchFamily="34" charset="-122"/>
                <a:cs typeface="Geist" pitchFamily="34" charset="-120"/>
              </a:rPr>
              <a:t>Rifiuti da attività di servizio (se diversi dai rifiuti urbani)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7"/>
            </a:pPr>
            <a:r>
              <a:rPr lang="en-US" sz="950" dirty="0">
                <a:solidFill>
                  <a:srgbClr val="4B4A4A"/>
                </a:solidFill>
                <a:latin typeface="Century Gothic" panose="020B0502020202020204" pitchFamily="34" charset="0"/>
                <a:ea typeface="Geist" pitchFamily="34" charset="-122"/>
                <a:cs typeface="Geist" pitchFamily="34" charset="-120"/>
              </a:rPr>
              <a:t>Rifiuti da recupero/smaltimento di rifiuti, fanghi da potabilizzazione, depurazione acque reflue, abbattimento fumi, fosse settiche, reti fognarie</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8"/>
            </a:pPr>
            <a:r>
              <a:rPr lang="en-US" sz="950" dirty="0">
                <a:solidFill>
                  <a:srgbClr val="4B4A4A"/>
                </a:solidFill>
                <a:latin typeface="Century Gothic" panose="020B0502020202020204" pitchFamily="34" charset="0"/>
                <a:ea typeface="Geist" pitchFamily="34" charset="-122"/>
                <a:cs typeface="Geist" pitchFamily="34" charset="-120"/>
              </a:rPr>
              <a:t>Rifiuti da attività sanitarie (se diversi dai rifiuti urbani)</a:t>
            </a:r>
            <a:endParaRPr lang="en-US" sz="950" dirty="0">
              <a:latin typeface="Century Gothic" panose="020B0502020202020204" pitchFamily="34" charset="0"/>
            </a:endParaRPr>
          </a:p>
          <a:p>
            <a:pPr marL="193040" indent="-193040" algn="just">
              <a:lnSpc>
                <a:spcPct val="132000"/>
              </a:lnSpc>
              <a:buSzPct val="100000"/>
              <a:buFont typeface="+mj-lt"/>
              <a:buAutoNum type="arabicPeriod" startAt="9"/>
            </a:pPr>
            <a:r>
              <a:rPr lang="en-US" sz="950" dirty="0">
                <a:solidFill>
                  <a:srgbClr val="4B4A4A"/>
                </a:solidFill>
                <a:latin typeface="Century Gothic" panose="020B0502020202020204" pitchFamily="34" charset="0"/>
                <a:ea typeface="Geist" pitchFamily="34" charset="-122"/>
                <a:cs typeface="Geist" pitchFamily="34" charset="-120"/>
              </a:rPr>
              <a:t>Veicoli fuori uso</a:t>
            </a:r>
            <a:endParaRPr lang="en-US" sz="950" dirty="0">
              <a:latin typeface="Century Gothic" panose="020B0502020202020204" pitchFamily="34" charset="0"/>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name="Slide 24">
    <p:spTree>
      <p:nvGrpSpPr>
        <p:cNvPr id="1" name=""/>
        <p:cNvGrpSpPr/>
        <p:nvPr/>
      </p:nvGrpSpPr>
      <p:grpSpPr>
        <a:xfrm>
          <a:off x="0" y="0"/>
          <a:ext cx="0" cy="0"/>
          <a:chOff x="0" y="0"/>
          <a:chExt cx="0" cy="0"/>
        </a:xfrm>
      </p:grpSpPr>
      <p:sp>
        <p:nvSpPr>
          <p:cNvPr id="2" name="Shape 0"/>
          <p:cNvSpPr/>
          <p:nvPr/>
        </p:nvSpPr>
        <p:spPr>
          <a:xfrm>
            <a:off x="496119" y="388665"/>
            <a:ext cx="934194" cy="144214"/>
          </a:xfrm>
          <a:prstGeom prst="roundRect">
            <a:avLst>
              <a:gd name="adj" fmla="val 47416"/>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53045" y="417091"/>
            <a:ext cx="1277541" cy="87362"/>
          </a:xfrm>
          <a:prstGeom prst="rect">
            <a:avLst/>
          </a:prstGeom>
          <a:noFill/>
          <a:ln/>
        </p:spPr>
        <p:txBody>
          <a:bodyPr wrap="none" lIns="0" tIns="0" rIns="0" bIns="0" rtlCol="0" anchor="t"/>
          <a:lstStyle/>
          <a:p>
            <a:pPr marL="0" indent="0" algn="just">
              <a:lnSpc>
                <a:spcPct val="96000"/>
              </a:lnSpc>
              <a:buNone/>
            </a:pPr>
            <a:r>
              <a:rPr lang="en-US" sz="550" dirty="0">
                <a:solidFill>
                  <a:srgbClr val="4B4A4A"/>
                </a:solidFill>
                <a:latin typeface="Century Gothic" panose="020B0502020202020204" pitchFamily="34" charset="0"/>
                <a:ea typeface="Geist" pitchFamily="34" charset="-122"/>
                <a:cs typeface="Geist" pitchFamily="34" charset="-120"/>
              </a:rPr>
              <a:t>ALLEGATI — TABELLA 6</a:t>
            </a:r>
            <a:endParaRPr lang="en-US" sz="550" dirty="0">
              <a:latin typeface="Century Gothic" panose="020B0502020202020204" pitchFamily="34" charset="0"/>
            </a:endParaRPr>
          </a:p>
        </p:txBody>
      </p:sp>
      <p:sp>
        <p:nvSpPr>
          <p:cNvPr id="4" name="Text 2"/>
          <p:cNvSpPr/>
          <p:nvPr/>
        </p:nvSpPr>
        <p:spPr>
          <a:xfrm>
            <a:off x="496119" y="561901"/>
            <a:ext cx="8151763" cy="296763"/>
          </a:xfrm>
          <a:prstGeom prst="rect">
            <a:avLst/>
          </a:prstGeom>
          <a:noFill/>
          <a:ln/>
        </p:spPr>
        <p:txBody>
          <a:bodyPr wrap="none" lIns="0" tIns="0" rIns="0" bIns="0" rtlCol="0" anchor="t"/>
          <a:lstStyle/>
          <a:p>
            <a:pPr marL="0" indent="0" algn="just">
              <a:lnSpc>
                <a:spcPct val="104000"/>
              </a:lnSpc>
              <a:buNone/>
            </a:pPr>
            <a:r>
              <a:rPr lang="en-US" sz="1850" b="1" dirty="0">
                <a:solidFill>
                  <a:srgbClr val="006747"/>
                </a:solidFill>
                <a:latin typeface="Century Gothic" panose="020B0502020202020204" pitchFamily="34" charset="0"/>
                <a:ea typeface="Noto Serif Bold" pitchFamily="34" charset="-122"/>
                <a:cs typeface="Noto Serif Bold" pitchFamily="34" charset="-120"/>
              </a:rPr>
              <a:t>Operazioni di Recupero (R1–R13)</a:t>
            </a:r>
            <a:endParaRPr lang="en-US" sz="1850" dirty="0">
              <a:latin typeface="Century Gothic" panose="020B0502020202020204" pitchFamily="34" charset="0"/>
            </a:endParaRPr>
          </a:p>
        </p:txBody>
      </p:sp>
      <p:sp>
        <p:nvSpPr>
          <p:cNvPr id="5" name="Text 3"/>
          <p:cNvSpPr/>
          <p:nvPr/>
        </p:nvSpPr>
        <p:spPr>
          <a:xfrm>
            <a:off x="496119" y="967680"/>
            <a:ext cx="8608963"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Le operazioni di recupero da indicare nel campo 3 (Destinatario) del FIR sono le seguenti. Indicare la </a:t>
            </a:r>
            <a:r>
              <a:rPr lang="en-US" sz="700" b="1" dirty="0">
                <a:solidFill>
                  <a:srgbClr val="4B4A4A"/>
                </a:solidFill>
                <a:latin typeface="Century Gothic" panose="020B0502020202020204" pitchFamily="34" charset="0"/>
                <a:ea typeface="Geist Bold" pitchFamily="34" charset="-122"/>
                <a:cs typeface="Geist Bold" pitchFamily="34" charset="-120"/>
              </a:rPr>
              <a:t>prima operazione</a:t>
            </a:r>
            <a:r>
              <a:rPr lang="en-US" sz="700" dirty="0">
                <a:solidFill>
                  <a:srgbClr val="4B4A4A"/>
                </a:solidFill>
                <a:latin typeface="Century Gothic" panose="020B0502020202020204" pitchFamily="34" charset="0"/>
                <a:ea typeface="Geist" pitchFamily="34" charset="-122"/>
                <a:cs typeface="Geist" pitchFamily="34" charset="-120"/>
              </a:rPr>
              <a:t> alla quale il rifiuto è sottoposto nell'impianto di destino.</a:t>
            </a:r>
            <a:endParaRPr lang="en-US" sz="700" dirty="0">
              <a:latin typeface="Century Gothic" panose="020B0502020202020204" pitchFamily="34" charset="0"/>
            </a:endParaRPr>
          </a:p>
        </p:txBody>
      </p:sp>
      <p:sp>
        <p:nvSpPr>
          <p:cNvPr id="6" name="Shape 4"/>
          <p:cNvSpPr/>
          <p:nvPr/>
        </p:nvSpPr>
        <p:spPr>
          <a:xfrm>
            <a:off x="496119" y="1183556"/>
            <a:ext cx="8151763" cy="3571280"/>
          </a:xfrm>
          <a:prstGeom prst="roundRect">
            <a:avLst>
              <a:gd name="adj" fmla="val 2393"/>
            </a:avLst>
          </a:prstGeom>
          <a:noFill/>
          <a:ln w="4763">
            <a:solidFill>
              <a:srgbClr val="000000">
                <a:alpha val="8000"/>
              </a:srgbClr>
            </a:solidFill>
            <a:prstDash val="solid"/>
          </a:ln>
        </p:spPr>
        <p:txBody>
          <a:bodyPr/>
          <a:lstStyle/>
          <a:p>
            <a:pPr algn="just"/>
            <a:endParaRPr lang="it-IT">
              <a:latin typeface="Century Gothic" panose="020B0502020202020204" pitchFamily="34" charset="0"/>
            </a:endParaRPr>
          </a:p>
        </p:txBody>
      </p:sp>
      <p:sp>
        <p:nvSpPr>
          <p:cNvPr id="7" name="Shape 5"/>
          <p:cNvSpPr/>
          <p:nvPr/>
        </p:nvSpPr>
        <p:spPr>
          <a:xfrm>
            <a:off x="496119" y="1421532"/>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8" name="Shape 6"/>
          <p:cNvSpPr/>
          <p:nvPr/>
        </p:nvSpPr>
        <p:spPr>
          <a:xfrm>
            <a:off x="496119" y="1657127"/>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9" name="Shape 7"/>
          <p:cNvSpPr/>
          <p:nvPr/>
        </p:nvSpPr>
        <p:spPr>
          <a:xfrm>
            <a:off x="496119" y="1892722"/>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0" name="Shape 8"/>
          <p:cNvSpPr/>
          <p:nvPr/>
        </p:nvSpPr>
        <p:spPr>
          <a:xfrm>
            <a:off x="496119" y="2262411"/>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1" name="Shape 9"/>
          <p:cNvSpPr/>
          <p:nvPr/>
        </p:nvSpPr>
        <p:spPr>
          <a:xfrm>
            <a:off x="496119" y="2498006"/>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2" name="Shape 10"/>
          <p:cNvSpPr/>
          <p:nvPr/>
        </p:nvSpPr>
        <p:spPr>
          <a:xfrm>
            <a:off x="496119" y="2733601"/>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3" name="Shape 11"/>
          <p:cNvSpPr/>
          <p:nvPr/>
        </p:nvSpPr>
        <p:spPr>
          <a:xfrm>
            <a:off x="496119" y="2969196"/>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4" name="Shape 12"/>
          <p:cNvSpPr/>
          <p:nvPr/>
        </p:nvSpPr>
        <p:spPr>
          <a:xfrm>
            <a:off x="496119" y="3204790"/>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5" name="Shape 13"/>
          <p:cNvSpPr/>
          <p:nvPr/>
        </p:nvSpPr>
        <p:spPr>
          <a:xfrm>
            <a:off x="496119" y="3440385"/>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6" name="Shape 14"/>
          <p:cNvSpPr/>
          <p:nvPr/>
        </p:nvSpPr>
        <p:spPr>
          <a:xfrm>
            <a:off x="496119" y="3675980"/>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7" name="Shape 15"/>
          <p:cNvSpPr/>
          <p:nvPr/>
        </p:nvSpPr>
        <p:spPr>
          <a:xfrm>
            <a:off x="496119" y="3911575"/>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8" name="Shape 16"/>
          <p:cNvSpPr/>
          <p:nvPr/>
        </p:nvSpPr>
        <p:spPr>
          <a:xfrm>
            <a:off x="496119" y="4147170"/>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9" name="Shape 17"/>
          <p:cNvSpPr/>
          <p:nvPr/>
        </p:nvSpPr>
        <p:spPr>
          <a:xfrm>
            <a:off x="496119" y="4382765"/>
            <a:ext cx="8151763" cy="5936"/>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20" name="Text 18"/>
          <p:cNvSpPr/>
          <p:nvPr/>
        </p:nvSpPr>
        <p:spPr>
          <a:xfrm>
            <a:off x="595833" y="1236687"/>
            <a:ext cx="4338414" cy="134094"/>
          </a:xfrm>
          <a:prstGeom prst="rect">
            <a:avLst/>
          </a:prstGeom>
          <a:noFill/>
          <a:ln/>
        </p:spPr>
        <p:txBody>
          <a:bodyPr wrap="none" lIns="0" tIns="0" rIns="0" bIns="0" rtlCol="0" anchor="t"/>
          <a:lstStyle/>
          <a:p>
            <a:pPr marL="0" indent="0" algn="ctr">
              <a:lnSpc>
                <a:spcPct val="118000"/>
              </a:lnSpc>
              <a:buNone/>
            </a:pPr>
            <a:r>
              <a:rPr lang="en-US" sz="700" b="1" dirty="0">
                <a:solidFill>
                  <a:srgbClr val="4B4A4A"/>
                </a:solidFill>
                <a:latin typeface="Century Gothic" panose="020B0502020202020204" pitchFamily="34" charset="0"/>
                <a:ea typeface="Geist Bold" pitchFamily="34" charset="-122"/>
                <a:cs typeface="Geist Bold" pitchFamily="34" charset="-120"/>
              </a:rPr>
              <a:t>Codice</a:t>
            </a:r>
            <a:endParaRPr lang="en-US" sz="700" dirty="0">
              <a:latin typeface="Century Gothic" panose="020B0502020202020204" pitchFamily="34" charset="0"/>
            </a:endParaRPr>
          </a:p>
        </p:txBody>
      </p:sp>
      <p:sp>
        <p:nvSpPr>
          <p:cNvPr id="21" name="Text 19"/>
          <p:cNvSpPr/>
          <p:nvPr/>
        </p:nvSpPr>
        <p:spPr>
          <a:xfrm>
            <a:off x="4666952" y="1236687"/>
            <a:ext cx="4338414" cy="134094"/>
          </a:xfrm>
          <a:prstGeom prst="rect">
            <a:avLst/>
          </a:prstGeom>
          <a:noFill/>
          <a:ln/>
        </p:spPr>
        <p:txBody>
          <a:bodyPr wrap="none" lIns="0" tIns="0" rIns="0" bIns="0" rtlCol="0" anchor="t"/>
          <a:lstStyle/>
          <a:p>
            <a:pPr marL="0" indent="0" algn="ctr">
              <a:lnSpc>
                <a:spcPct val="118000"/>
              </a:lnSpc>
              <a:buNone/>
            </a:pPr>
            <a:r>
              <a:rPr lang="en-US" sz="700" b="1" dirty="0">
                <a:solidFill>
                  <a:srgbClr val="4B4A4A"/>
                </a:solidFill>
                <a:latin typeface="Century Gothic" panose="020B0502020202020204" pitchFamily="34" charset="0"/>
                <a:ea typeface="Geist Bold" pitchFamily="34" charset="-122"/>
                <a:cs typeface="Geist Bold" pitchFamily="34" charset="-120"/>
              </a:rPr>
              <a:t>Descrizione</a:t>
            </a:r>
            <a:endParaRPr lang="en-US" sz="700" dirty="0">
              <a:latin typeface="Century Gothic" panose="020B0502020202020204" pitchFamily="34" charset="0"/>
            </a:endParaRPr>
          </a:p>
        </p:txBody>
      </p:sp>
      <p:sp>
        <p:nvSpPr>
          <p:cNvPr id="22" name="Text 20"/>
          <p:cNvSpPr/>
          <p:nvPr/>
        </p:nvSpPr>
        <p:spPr>
          <a:xfrm>
            <a:off x="595833" y="1472282"/>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R1</a:t>
            </a:r>
            <a:endParaRPr lang="en-US" sz="700" dirty="0">
              <a:latin typeface="Century Gothic" panose="020B0502020202020204" pitchFamily="34" charset="0"/>
            </a:endParaRPr>
          </a:p>
        </p:txBody>
      </p:sp>
      <p:sp>
        <p:nvSpPr>
          <p:cNvPr id="23" name="Text 21"/>
          <p:cNvSpPr/>
          <p:nvPr/>
        </p:nvSpPr>
        <p:spPr>
          <a:xfrm>
            <a:off x="4666952" y="1472282"/>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Utilizzazione principalmente come combustibile o come altro mezzo per produrre energia</a:t>
            </a:r>
            <a:endParaRPr lang="en-US" sz="700" dirty="0">
              <a:latin typeface="Century Gothic" panose="020B0502020202020204" pitchFamily="34" charset="0"/>
            </a:endParaRPr>
          </a:p>
        </p:txBody>
      </p:sp>
      <p:sp>
        <p:nvSpPr>
          <p:cNvPr id="24" name="Text 22"/>
          <p:cNvSpPr/>
          <p:nvPr/>
        </p:nvSpPr>
        <p:spPr>
          <a:xfrm>
            <a:off x="595833" y="1707877"/>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R2</a:t>
            </a:r>
            <a:endParaRPr lang="en-US" sz="700" dirty="0">
              <a:latin typeface="Century Gothic" panose="020B0502020202020204" pitchFamily="34" charset="0"/>
            </a:endParaRPr>
          </a:p>
        </p:txBody>
      </p:sp>
      <p:sp>
        <p:nvSpPr>
          <p:cNvPr id="25" name="Text 23"/>
          <p:cNvSpPr/>
          <p:nvPr/>
        </p:nvSpPr>
        <p:spPr>
          <a:xfrm>
            <a:off x="4666952" y="1707877"/>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Rigenerazione/recupero di solventi</a:t>
            </a:r>
            <a:endParaRPr lang="en-US" sz="700" dirty="0">
              <a:latin typeface="Century Gothic" panose="020B0502020202020204" pitchFamily="34" charset="0"/>
            </a:endParaRPr>
          </a:p>
        </p:txBody>
      </p:sp>
      <p:sp>
        <p:nvSpPr>
          <p:cNvPr id="26" name="Text 24"/>
          <p:cNvSpPr/>
          <p:nvPr/>
        </p:nvSpPr>
        <p:spPr>
          <a:xfrm>
            <a:off x="595833" y="1943472"/>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R3</a:t>
            </a:r>
            <a:endParaRPr lang="en-US" sz="700" dirty="0">
              <a:latin typeface="Century Gothic" panose="020B0502020202020204" pitchFamily="34" charset="0"/>
            </a:endParaRPr>
          </a:p>
        </p:txBody>
      </p:sp>
      <p:sp>
        <p:nvSpPr>
          <p:cNvPr id="27" name="Text 25"/>
          <p:cNvSpPr/>
          <p:nvPr/>
        </p:nvSpPr>
        <p:spPr>
          <a:xfrm>
            <a:off x="4666952" y="1943472"/>
            <a:ext cx="3881214" cy="268188"/>
          </a:xfrm>
          <a:prstGeom prst="rect">
            <a:avLst/>
          </a:prstGeom>
          <a:noFill/>
          <a:ln/>
        </p:spPr>
        <p:txBody>
          <a:bodyPr wrap="square" lIns="0" tIns="0" rIns="0" bIns="0" rtlCol="0" anchor="t">
            <a:normAutofit/>
          </a:bodyPr>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Riciclaggio/recupero delle sostanze organiche non utilizzate come solventi (comprese compostaggio e altre trasformazioni biologiche)</a:t>
            </a:r>
            <a:endParaRPr lang="en-US" sz="700" dirty="0">
              <a:latin typeface="Century Gothic" panose="020B0502020202020204" pitchFamily="34" charset="0"/>
            </a:endParaRPr>
          </a:p>
        </p:txBody>
      </p:sp>
      <p:sp>
        <p:nvSpPr>
          <p:cNvPr id="28" name="Text 26"/>
          <p:cNvSpPr/>
          <p:nvPr/>
        </p:nvSpPr>
        <p:spPr>
          <a:xfrm>
            <a:off x="595833" y="231316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R4</a:t>
            </a:r>
            <a:endParaRPr lang="en-US" sz="700" dirty="0">
              <a:latin typeface="Century Gothic" panose="020B0502020202020204" pitchFamily="34" charset="0"/>
            </a:endParaRPr>
          </a:p>
        </p:txBody>
      </p:sp>
      <p:sp>
        <p:nvSpPr>
          <p:cNvPr id="29" name="Text 27"/>
          <p:cNvSpPr/>
          <p:nvPr/>
        </p:nvSpPr>
        <p:spPr>
          <a:xfrm>
            <a:off x="4666952" y="231316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Riciclaggio/recupero dei metalli e dei composti metallici</a:t>
            </a:r>
            <a:endParaRPr lang="en-US" sz="700" dirty="0">
              <a:latin typeface="Century Gothic" panose="020B0502020202020204" pitchFamily="34" charset="0"/>
            </a:endParaRPr>
          </a:p>
        </p:txBody>
      </p:sp>
      <p:sp>
        <p:nvSpPr>
          <p:cNvPr id="30" name="Text 28"/>
          <p:cNvSpPr/>
          <p:nvPr/>
        </p:nvSpPr>
        <p:spPr>
          <a:xfrm>
            <a:off x="595833" y="254875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R5</a:t>
            </a:r>
            <a:endParaRPr lang="en-US" sz="700" dirty="0">
              <a:latin typeface="Century Gothic" panose="020B0502020202020204" pitchFamily="34" charset="0"/>
            </a:endParaRPr>
          </a:p>
        </p:txBody>
      </p:sp>
      <p:sp>
        <p:nvSpPr>
          <p:cNvPr id="31" name="Text 29"/>
          <p:cNvSpPr/>
          <p:nvPr/>
        </p:nvSpPr>
        <p:spPr>
          <a:xfrm>
            <a:off x="4666952" y="254875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Riciclaggio/recupero di altre sostanze inorganiche</a:t>
            </a:r>
            <a:endParaRPr lang="en-US" sz="700" dirty="0">
              <a:latin typeface="Century Gothic" panose="020B0502020202020204" pitchFamily="34" charset="0"/>
            </a:endParaRPr>
          </a:p>
        </p:txBody>
      </p:sp>
      <p:sp>
        <p:nvSpPr>
          <p:cNvPr id="32" name="Text 30"/>
          <p:cNvSpPr/>
          <p:nvPr/>
        </p:nvSpPr>
        <p:spPr>
          <a:xfrm>
            <a:off x="595833" y="278435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R6</a:t>
            </a:r>
            <a:endParaRPr lang="en-US" sz="700" dirty="0">
              <a:latin typeface="Century Gothic" panose="020B0502020202020204" pitchFamily="34" charset="0"/>
            </a:endParaRPr>
          </a:p>
        </p:txBody>
      </p:sp>
      <p:sp>
        <p:nvSpPr>
          <p:cNvPr id="33" name="Text 31"/>
          <p:cNvSpPr/>
          <p:nvPr/>
        </p:nvSpPr>
        <p:spPr>
          <a:xfrm>
            <a:off x="4666952" y="278435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Rigenerazione degli acidi o delle basi</a:t>
            </a:r>
            <a:endParaRPr lang="en-US" sz="700" dirty="0">
              <a:latin typeface="Century Gothic" panose="020B0502020202020204" pitchFamily="34" charset="0"/>
            </a:endParaRPr>
          </a:p>
        </p:txBody>
      </p:sp>
      <p:sp>
        <p:nvSpPr>
          <p:cNvPr id="34" name="Text 32"/>
          <p:cNvSpPr/>
          <p:nvPr/>
        </p:nvSpPr>
        <p:spPr>
          <a:xfrm>
            <a:off x="595833" y="301994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R7</a:t>
            </a:r>
            <a:endParaRPr lang="en-US" sz="700" dirty="0">
              <a:latin typeface="Century Gothic" panose="020B0502020202020204" pitchFamily="34" charset="0"/>
            </a:endParaRPr>
          </a:p>
        </p:txBody>
      </p:sp>
      <p:sp>
        <p:nvSpPr>
          <p:cNvPr id="35" name="Text 33"/>
          <p:cNvSpPr/>
          <p:nvPr/>
        </p:nvSpPr>
        <p:spPr>
          <a:xfrm>
            <a:off x="4666952" y="301994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Recupero dei prodotti che servono a ridurre l'inquinamento</a:t>
            </a:r>
            <a:endParaRPr lang="en-US" sz="700" dirty="0">
              <a:latin typeface="Century Gothic" panose="020B0502020202020204" pitchFamily="34" charset="0"/>
            </a:endParaRPr>
          </a:p>
        </p:txBody>
      </p:sp>
      <p:sp>
        <p:nvSpPr>
          <p:cNvPr id="36" name="Text 34"/>
          <p:cNvSpPr/>
          <p:nvPr/>
        </p:nvSpPr>
        <p:spPr>
          <a:xfrm>
            <a:off x="595833" y="325554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R8</a:t>
            </a:r>
            <a:endParaRPr lang="en-US" sz="700" dirty="0">
              <a:latin typeface="Century Gothic" panose="020B0502020202020204" pitchFamily="34" charset="0"/>
            </a:endParaRPr>
          </a:p>
        </p:txBody>
      </p:sp>
      <p:sp>
        <p:nvSpPr>
          <p:cNvPr id="37" name="Text 35"/>
          <p:cNvSpPr/>
          <p:nvPr/>
        </p:nvSpPr>
        <p:spPr>
          <a:xfrm>
            <a:off x="4666952" y="325554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Recupero dei prodotti provenienti dai catalizzatori</a:t>
            </a:r>
            <a:endParaRPr lang="en-US" sz="700" dirty="0">
              <a:latin typeface="Century Gothic" panose="020B0502020202020204" pitchFamily="34" charset="0"/>
            </a:endParaRPr>
          </a:p>
        </p:txBody>
      </p:sp>
      <p:sp>
        <p:nvSpPr>
          <p:cNvPr id="38" name="Text 36"/>
          <p:cNvSpPr/>
          <p:nvPr/>
        </p:nvSpPr>
        <p:spPr>
          <a:xfrm>
            <a:off x="595833" y="349113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R9</a:t>
            </a:r>
            <a:endParaRPr lang="en-US" sz="700" dirty="0">
              <a:latin typeface="Century Gothic" panose="020B0502020202020204" pitchFamily="34" charset="0"/>
            </a:endParaRPr>
          </a:p>
        </p:txBody>
      </p:sp>
      <p:sp>
        <p:nvSpPr>
          <p:cNvPr id="39" name="Text 37"/>
          <p:cNvSpPr/>
          <p:nvPr/>
        </p:nvSpPr>
        <p:spPr>
          <a:xfrm>
            <a:off x="4666952" y="349113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Rigenerazione o altri reimpieghi degli oli</a:t>
            </a:r>
            <a:endParaRPr lang="en-US" sz="700" dirty="0">
              <a:latin typeface="Century Gothic" panose="020B0502020202020204" pitchFamily="34" charset="0"/>
            </a:endParaRPr>
          </a:p>
        </p:txBody>
      </p:sp>
      <p:sp>
        <p:nvSpPr>
          <p:cNvPr id="40" name="Text 38"/>
          <p:cNvSpPr/>
          <p:nvPr/>
        </p:nvSpPr>
        <p:spPr>
          <a:xfrm>
            <a:off x="595833" y="372673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R10</a:t>
            </a:r>
            <a:endParaRPr lang="en-US" sz="700" dirty="0">
              <a:latin typeface="Century Gothic" panose="020B0502020202020204" pitchFamily="34" charset="0"/>
            </a:endParaRPr>
          </a:p>
        </p:txBody>
      </p:sp>
      <p:sp>
        <p:nvSpPr>
          <p:cNvPr id="41" name="Text 39"/>
          <p:cNvSpPr/>
          <p:nvPr/>
        </p:nvSpPr>
        <p:spPr>
          <a:xfrm>
            <a:off x="4666952" y="372673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Trattamento in ambiente terrestre a beneficio dell'agricoltura o dell'ecologia</a:t>
            </a:r>
            <a:endParaRPr lang="en-US" sz="700" dirty="0">
              <a:latin typeface="Century Gothic" panose="020B0502020202020204" pitchFamily="34" charset="0"/>
            </a:endParaRPr>
          </a:p>
        </p:txBody>
      </p:sp>
      <p:sp>
        <p:nvSpPr>
          <p:cNvPr id="42" name="Text 40"/>
          <p:cNvSpPr/>
          <p:nvPr/>
        </p:nvSpPr>
        <p:spPr>
          <a:xfrm>
            <a:off x="595833" y="396232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R11</a:t>
            </a:r>
            <a:endParaRPr lang="en-US" sz="700" dirty="0">
              <a:latin typeface="Century Gothic" panose="020B0502020202020204" pitchFamily="34" charset="0"/>
            </a:endParaRPr>
          </a:p>
        </p:txBody>
      </p:sp>
      <p:sp>
        <p:nvSpPr>
          <p:cNvPr id="43" name="Text 41"/>
          <p:cNvSpPr/>
          <p:nvPr/>
        </p:nvSpPr>
        <p:spPr>
          <a:xfrm>
            <a:off x="4666952" y="3962326"/>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Utilizzazione di rifiuti ottenuti da una delle operazioni da R1 a R10</a:t>
            </a:r>
            <a:endParaRPr lang="en-US" sz="700" dirty="0">
              <a:latin typeface="Century Gothic" panose="020B0502020202020204" pitchFamily="34" charset="0"/>
            </a:endParaRPr>
          </a:p>
        </p:txBody>
      </p:sp>
      <p:sp>
        <p:nvSpPr>
          <p:cNvPr id="44" name="Text 42"/>
          <p:cNvSpPr/>
          <p:nvPr/>
        </p:nvSpPr>
        <p:spPr>
          <a:xfrm>
            <a:off x="595833" y="419792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R12</a:t>
            </a:r>
            <a:endParaRPr lang="en-US" sz="700" dirty="0">
              <a:latin typeface="Century Gothic" panose="020B0502020202020204" pitchFamily="34" charset="0"/>
            </a:endParaRPr>
          </a:p>
        </p:txBody>
      </p:sp>
      <p:sp>
        <p:nvSpPr>
          <p:cNvPr id="45" name="Text 43"/>
          <p:cNvSpPr/>
          <p:nvPr/>
        </p:nvSpPr>
        <p:spPr>
          <a:xfrm>
            <a:off x="4666952" y="4197921"/>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Scambio di rifiuti per sottoporli a una delle operazioni da R1 a R11</a:t>
            </a:r>
            <a:endParaRPr lang="en-US" sz="700" dirty="0">
              <a:latin typeface="Century Gothic" panose="020B0502020202020204" pitchFamily="34" charset="0"/>
            </a:endParaRPr>
          </a:p>
        </p:txBody>
      </p:sp>
      <p:sp>
        <p:nvSpPr>
          <p:cNvPr id="46" name="Text 44"/>
          <p:cNvSpPr/>
          <p:nvPr/>
        </p:nvSpPr>
        <p:spPr>
          <a:xfrm>
            <a:off x="595833" y="4433515"/>
            <a:ext cx="4338414" cy="134094"/>
          </a:xfrm>
          <a:prstGeom prst="rect">
            <a:avLst/>
          </a:prstGeom>
          <a:noFill/>
          <a:ln/>
        </p:spPr>
        <p:txBody>
          <a:bodyPr wrap="none" lIns="0" tIns="0" rIns="0" bIns="0" rtlCol="0" anchor="t"/>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R13</a:t>
            </a:r>
            <a:endParaRPr lang="en-US" sz="700" dirty="0">
              <a:latin typeface="Century Gothic" panose="020B0502020202020204" pitchFamily="34" charset="0"/>
            </a:endParaRPr>
          </a:p>
        </p:txBody>
      </p:sp>
      <p:sp>
        <p:nvSpPr>
          <p:cNvPr id="47" name="Text 45"/>
          <p:cNvSpPr/>
          <p:nvPr/>
        </p:nvSpPr>
        <p:spPr>
          <a:xfrm>
            <a:off x="4666952" y="4433515"/>
            <a:ext cx="3881214" cy="268188"/>
          </a:xfrm>
          <a:prstGeom prst="rect">
            <a:avLst/>
          </a:prstGeom>
          <a:noFill/>
          <a:ln/>
        </p:spPr>
        <p:txBody>
          <a:bodyPr wrap="square" lIns="0" tIns="0" rIns="0" bIns="0" rtlCol="0" anchor="t">
            <a:normAutofit/>
          </a:bodyPr>
          <a:lstStyle/>
          <a:p>
            <a:pPr marL="0" indent="0" algn="just">
              <a:lnSpc>
                <a:spcPct val="118000"/>
              </a:lnSpc>
              <a:buNone/>
            </a:pPr>
            <a:r>
              <a:rPr lang="en-US" sz="700" dirty="0">
                <a:solidFill>
                  <a:srgbClr val="4B4A4A"/>
                </a:solidFill>
                <a:latin typeface="Century Gothic" panose="020B0502020202020204" pitchFamily="34" charset="0"/>
                <a:ea typeface="Geist" pitchFamily="34" charset="-122"/>
                <a:cs typeface="Geist" pitchFamily="34" charset="-120"/>
              </a:rPr>
              <a:t>Messa in riserva di rifiuti per sottoporli a una delle operazioni da R1 a R12 (escluso il deposito temporaneo prima della raccolta nel luogo di produzione)</a:t>
            </a:r>
            <a:endParaRPr lang="en-US" sz="700" dirty="0">
              <a:latin typeface="Century Gothic" panose="020B0502020202020204" pitchFamily="34" charset="0"/>
            </a:endParaRPr>
          </a:p>
        </p:txBody>
      </p:sp>
      <p:cxnSp>
        <p:nvCxnSpPr>
          <p:cNvPr id="49" name="Connettore dritto 48">
            <a:extLst>
              <a:ext uri="{FF2B5EF4-FFF2-40B4-BE49-F238E27FC236}">
                <a16:creationId xmlns:a16="http://schemas.microsoft.com/office/drawing/2014/main" id="{7069C259-C9FB-58F3-86D1-D527D0DE84D3}"/>
              </a:ext>
            </a:extLst>
          </p:cNvPr>
          <p:cNvCxnSpPr>
            <a:cxnSpLocks/>
          </p:cNvCxnSpPr>
          <p:nvPr/>
        </p:nvCxnSpPr>
        <p:spPr>
          <a:xfrm>
            <a:off x="4417017" y="1183556"/>
            <a:ext cx="0" cy="3571280"/>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name="Slide 25">
    <p:spTree>
      <p:nvGrpSpPr>
        <p:cNvPr id="1" name=""/>
        <p:cNvGrpSpPr/>
        <p:nvPr/>
      </p:nvGrpSpPr>
      <p:grpSpPr>
        <a:xfrm>
          <a:off x="0" y="0"/>
          <a:ext cx="0" cy="0"/>
          <a:chOff x="0" y="0"/>
          <a:chExt cx="0" cy="0"/>
        </a:xfrm>
      </p:grpSpPr>
      <p:sp>
        <p:nvSpPr>
          <p:cNvPr id="2" name="Shape 0"/>
          <p:cNvSpPr/>
          <p:nvPr/>
        </p:nvSpPr>
        <p:spPr>
          <a:xfrm>
            <a:off x="496119" y="384051"/>
            <a:ext cx="853455" cy="132457"/>
          </a:xfrm>
          <a:prstGeom prst="roundRect">
            <a:avLst>
              <a:gd name="adj" fmla="val 47411"/>
            </a:avLst>
          </a:prstGeom>
          <a:solidFill>
            <a:srgbClr val="CCFFEF"/>
          </a:solidFill>
          <a:ln/>
        </p:spPr>
        <p:txBody>
          <a:bodyPr/>
          <a:lstStyle/>
          <a:p>
            <a:pPr algn="just"/>
            <a:endParaRPr lang="it-IT">
              <a:latin typeface="Century Gothic" panose="020B0502020202020204" pitchFamily="34" charset="0"/>
            </a:endParaRPr>
          </a:p>
        </p:txBody>
      </p:sp>
      <p:sp>
        <p:nvSpPr>
          <p:cNvPr id="3" name="Text 1"/>
          <p:cNvSpPr/>
          <p:nvPr/>
        </p:nvSpPr>
        <p:spPr>
          <a:xfrm>
            <a:off x="548432" y="410170"/>
            <a:ext cx="1206029" cy="80218"/>
          </a:xfrm>
          <a:prstGeom prst="rect">
            <a:avLst/>
          </a:prstGeom>
          <a:noFill/>
          <a:ln/>
        </p:spPr>
        <p:txBody>
          <a:bodyPr wrap="none" lIns="0" tIns="0" rIns="0" bIns="0" rtlCol="0" anchor="t"/>
          <a:lstStyle/>
          <a:p>
            <a:pPr marL="0" indent="0" algn="just">
              <a:lnSpc>
                <a:spcPct val="96000"/>
              </a:lnSpc>
              <a:buNone/>
            </a:pPr>
            <a:r>
              <a:rPr lang="en-US" sz="500" dirty="0">
                <a:solidFill>
                  <a:srgbClr val="4B4A4A"/>
                </a:solidFill>
                <a:latin typeface="Century Gothic" panose="020B0502020202020204" pitchFamily="34" charset="0"/>
                <a:ea typeface="Geist" pitchFamily="34" charset="-122"/>
                <a:cs typeface="Geist" pitchFamily="34" charset="-120"/>
              </a:rPr>
              <a:t>ALLEGATI — TABELLA 7</a:t>
            </a:r>
            <a:endParaRPr lang="en-US" sz="500" dirty="0">
              <a:latin typeface="Century Gothic" panose="020B0502020202020204" pitchFamily="34" charset="0"/>
            </a:endParaRPr>
          </a:p>
        </p:txBody>
      </p:sp>
      <p:sp>
        <p:nvSpPr>
          <p:cNvPr id="4" name="Text 2"/>
          <p:cNvSpPr/>
          <p:nvPr/>
        </p:nvSpPr>
        <p:spPr>
          <a:xfrm>
            <a:off x="496119" y="540990"/>
            <a:ext cx="8151763" cy="272504"/>
          </a:xfrm>
          <a:prstGeom prst="rect">
            <a:avLst/>
          </a:prstGeom>
          <a:noFill/>
          <a:ln/>
        </p:spPr>
        <p:txBody>
          <a:bodyPr wrap="none" lIns="0" tIns="0" rIns="0" bIns="0" rtlCol="0" anchor="t"/>
          <a:lstStyle/>
          <a:p>
            <a:pPr marL="0" indent="0" algn="just">
              <a:lnSpc>
                <a:spcPct val="104000"/>
              </a:lnSpc>
              <a:buNone/>
            </a:pPr>
            <a:r>
              <a:rPr lang="en-US" sz="1700" b="1" dirty="0">
                <a:solidFill>
                  <a:srgbClr val="006747"/>
                </a:solidFill>
                <a:latin typeface="Century Gothic" panose="020B0502020202020204" pitchFamily="34" charset="0"/>
                <a:ea typeface="Noto Serif Bold" pitchFamily="34" charset="-122"/>
                <a:cs typeface="Noto Serif Bold" pitchFamily="34" charset="-120"/>
              </a:rPr>
              <a:t>Operazioni di Smaltimento (D1–D15)</a:t>
            </a:r>
            <a:endParaRPr lang="en-US" sz="1700" dirty="0">
              <a:latin typeface="Century Gothic" panose="020B0502020202020204" pitchFamily="34" charset="0"/>
            </a:endParaRPr>
          </a:p>
        </p:txBody>
      </p:sp>
      <p:sp>
        <p:nvSpPr>
          <p:cNvPr id="5" name="Text 3"/>
          <p:cNvSpPr/>
          <p:nvPr/>
        </p:nvSpPr>
        <p:spPr>
          <a:xfrm>
            <a:off x="496119" y="905470"/>
            <a:ext cx="8608963"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Le operazioni di smaltimento da indicare nel campo 3 (Destinatario) del FIR sono le seguenti. Indicare la </a:t>
            </a:r>
            <a:r>
              <a:rPr lang="en-US" sz="650" b="1" dirty="0">
                <a:solidFill>
                  <a:srgbClr val="4B4A4A"/>
                </a:solidFill>
                <a:latin typeface="Century Gothic" panose="020B0502020202020204" pitchFamily="34" charset="0"/>
                <a:ea typeface="Geist Bold" pitchFamily="34" charset="-122"/>
                <a:cs typeface="Geist Bold" pitchFamily="34" charset="-120"/>
              </a:rPr>
              <a:t>prima operazione</a:t>
            </a:r>
            <a:r>
              <a:rPr lang="en-US" sz="650" dirty="0">
                <a:solidFill>
                  <a:srgbClr val="4B4A4A"/>
                </a:solidFill>
                <a:latin typeface="Century Gothic" panose="020B0502020202020204" pitchFamily="34" charset="0"/>
                <a:ea typeface="Geist" pitchFamily="34" charset="-122"/>
                <a:cs typeface="Geist" pitchFamily="34" charset="-120"/>
              </a:rPr>
              <a:t> alla quale il rifiuto è sottoposto nell'impianto di destino.</a:t>
            </a:r>
            <a:endParaRPr lang="en-US" sz="650" dirty="0">
              <a:latin typeface="Century Gothic" panose="020B0502020202020204" pitchFamily="34" charset="0"/>
            </a:endParaRPr>
          </a:p>
        </p:txBody>
      </p:sp>
      <p:sp>
        <p:nvSpPr>
          <p:cNvPr id="6" name="Shape 4"/>
          <p:cNvSpPr/>
          <p:nvPr/>
        </p:nvSpPr>
        <p:spPr>
          <a:xfrm>
            <a:off x="496119" y="1093217"/>
            <a:ext cx="8151763" cy="3666232"/>
          </a:xfrm>
          <a:prstGeom prst="roundRect">
            <a:avLst>
              <a:gd name="adj" fmla="val 2141"/>
            </a:avLst>
          </a:prstGeom>
          <a:noFill/>
          <a:ln w="4763">
            <a:solidFill>
              <a:srgbClr val="000000">
                <a:alpha val="8000"/>
              </a:srgbClr>
            </a:solidFill>
            <a:prstDash val="solid"/>
          </a:ln>
        </p:spPr>
        <p:txBody>
          <a:bodyPr/>
          <a:lstStyle/>
          <a:p>
            <a:pPr algn="just"/>
            <a:endParaRPr lang="it-IT">
              <a:latin typeface="Century Gothic" panose="020B0502020202020204" pitchFamily="34" charset="0"/>
            </a:endParaRPr>
          </a:p>
        </p:txBody>
      </p:sp>
      <p:sp>
        <p:nvSpPr>
          <p:cNvPr id="7" name="Shape 5"/>
          <p:cNvSpPr/>
          <p:nvPr/>
        </p:nvSpPr>
        <p:spPr>
          <a:xfrm>
            <a:off x="496119" y="1302172"/>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8" name="Shape 6"/>
          <p:cNvSpPr/>
          <p:nvPr/>
        </p:nvSpPr>
        <p:spPr>
          <a:xfrm>
            <a:off x="496119" y="1508745"/>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9" name="Shape 7"/>
          <p:cNvSpPr/>
          <p:nvPr/>
        </p:nvSpPr>
        <p:spPr>
          <a:xfrm>
            <a:off x="496119" y="1715319"/>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0" name="Shape 8"/>
          <p:cNvSpPr/>
          <p:nvPr/>
        </p:nvSpPr>
        <p:spPr>
          <a:xfrm>
            <a:off x="496119" y="1921892"/>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1" name="Shape 9"/>
          <p:cNvSpPr/>
          <p:nvPr/>
        </p:nvSpPr>
        <p:spPr>
          <a:xfrm>
            <a:off x="496119" y="2128465"/>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2" name="Shape 10"/>
          <p:cNvSpPr/>
          <p:nvPr/>
        </p:nvSpPr>
        <p:spPr>
          <a:xfrm>
            <a:off x="496119" y="2335039"/>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3" name="Shape 11"/>
          <p:cNvSpPr/>
          <p:nvPr/>
        </p:nvSpPr>
        <p:spPr>
          <a:xfrm>
            <a:off x="496119" y="2541612"/>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4" name="Shape 12"/>
          <p:cNvSpPr/>
          <p:nvPr/>
        </p:nvSpPr>
        <p:spPr>
          <a:xfrm>
            <a:off x="496119" y="2748186"/>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5" name="Shape 13"/>
          <p:cNvSpPr/>
          <p:nvPr/>
        </p:nvSpPr>
        <p:spPr>
          <a:xfrm>
            <a:off x="496119" y="3073524"/>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6" name="Shape 14"/>
          <p:cNvSpPr/>
          <p:nvPr/>
        </p:nvSpPr>
        <p:spPr>
          <a:xfrm>
            <a:off x="496119" y="3398862"/>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7" name="Shape 15"/>
          <p:cNvSpPr/>
          <p:nvPr/>
        </p:nvSpPr>
        <p:spPr>
          <a:xfrm>
            <a:off x="496119" y="3605436"/>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8" name="Shape 16"/>
          <p:cNvSpPr/>
          <p:nvPr/>
        </p:nvSpPr>
        <p:spPr>
          <a:xfrm>
            <a:off x="496119" y="3812009"/>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19" name="Shape 17"/>
          <p:cNvSpPr/>
          <p:nvPr/>
        </p:nvSpPr>
        <p:spPr>
          <a:xfrm>
            <a:off x="496119" y="4018583"/>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20" name="Shape 18"/>
          <p:cNvSpPr/>
          <p:nvPr/>
        </p:nvSpPr>
        <p:spPr>
          <a:xfrm>
            <a:off x="496119" y="4225156"/>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21" name="Shape 19"/>
          <p:cNvSpPr/>
          <p:nvPr/>
        </p:nvSpPr>
        <p:spPr>
          <a:xfrm>
            <a:off x="496119" y="4431729"/>
            <a:ext cx="8151763" cy="5451"/>
          </a:xfrm>
          <a:prstGeom prst="rect">
            <a:avLst/>
          </a:prstGeom>
          <a:solidFill>
            <a:srgbClr val="000000">
              <a:alpha val="8000"/>
            </a:srgbClr>
          </a:solidFill>
          <a:ln/>
        </p:spPr>
        <p:txBody>
          <a:bodyPr/>
          <a:lstStyle/>
          <a:p>
            <a:pPr algn="just"/>
            <a:endParaRPr lang="it-IT">
              <a:latin typeface="Century Gothic" panose="020B0502020202020204" pitchFamily="34" charset="0"/>
            </a:endParaRPr>
          </a:p>
        </p:txBody>
      </p:sp>
      <p:sp>
        <p:nvSpPr>
          <p:cNvPr id="22" name="Text 20"/>
          <p:cNvSpPr/>
          <p:nvPr/>
        </p:nvSpPr>
        <p:spPr>
          <a:xfrm>
            <a:off x="588094" y="1139503"/>
            <a:ext cx="4353892" cy="118765"/>
          </a:xfrm>
          <a:prstGeom prst="rect">
            <a:avLst/>
          </a:prstGeom>
          <a:noFill/>
          <a:ln/>
        </p:spPr>
        <p:txBody>
          <a:bodyPr wrap="none" lIns="0" tIns="0" rIns="0" bIns="0" rtlCol="0" anchor="t"/>
          <a:lstStyle/>
          <a:p>
            <a:pPr marL="0" indent="0" algn="ctr">
              <a:lnSpc>
                <a:spcPct val="114000"/>
              </a:lnSpc>
              <a:buNone/>
            </a:pPr>
            <a:r>
              <a:rPr lang="en-US" sz="650" b="1" dirty="0">
                <a:solidFill>
                  <a:srgbClr val="4B4A4A"/>
                </a:solidFill>
                <a:latin typeface="Century Gothic" panose="020B0502020202020204" pitchFamily="34" charset="0"/>
                <a:ea typeface="Geist Bold" pitchFamily="34" charset="-122"/>
                <a:cs typeface="Geist Bold" pitchFamily="34" charset="-120"/>
              </a:rPr>
              <a:t>Codice</a:t>
            </a:r>
            <a:endParaRPr lang="en-US" sz="650" dirty="0">
              <a:latin typeface="Century Gothic" panose="020B0502020202020204" pitchFamily="34" charset="0"/>
            </a:endParaRPr>
          </a:p>
        </p:txBody>
      </p:sp>
      <p:sp>
        <p:nvSpPr>
          <p:cNvPr id="23" name="Text 21"/>
          <p:cNvSpPr/>
          <p:nvPr/>
        </p:nvSpPr>
        <p:spPr>
          <a:xfrm>
            <a:off x="4659213" y="1139503"/>
            <a:ext cx="4353892" cy="118765"/>
          </a:xfrm>
          <a:prstGeom prst="rect">
            <a:avLst/>
          </a:prstGeom>
          <a:noFill/>
          <a:ln/>
        </p:spPr>
        <p:txBody>
          <a:bodyPr wrap="none" lIns="0" tIns="0" rIns="0" bIns="0" rtlCol="0" anchor="t"/>
          <a:lstStyle/>
          <a:p>
            <a:pPr marL="0" indent="0" algn="ctr">
              <a:lnSpc>
                <a:spcPct val="114000"/>
              </a:lnSpc>
              <a:buNone/>
            </a:pPr>
            <a:r>
              <a:rPr lang="en-US" sz="650" b="1" dirty="0">
                <a:solidFill>
                  <a:srgbClr val="4B4A4A"/>
                </a:solidFill>
                <a:latin typeface="Century Gothic" panose="020B0502020202020204" pitchFamily="34" charset="0"/>
                <a:ea typeface="Geist Bold" pitchFamily="34" charset="-122"/>
                <a:cs typeface="Geist Bold" pitchFamily="34" charset="-120"/>
              </a:rPr>
              <a:t>Descrizione</a:t>
            </a:r>
            <a:endParaRPr lang="en-US" sz="650" dirty="0">
              <a:latin typeface="Century Gothic" panose="020B0502020202020204" pitchFamily="34" charset="0"/>
            </a:endParaRPr>
          </a:p>
        </p:txBody>
      </p:sp>
      <p:sp>
        <p:nvSpPr>
          <p:cNvPr id="24" name="Text 22"/>
          <p:cNvSpPr/>
          <p:nvPr/>
        </p:nvSpPr>
        <p:spPr>
          <a:xfrm>
            <a:off x="588094" y="1346076"/>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a:t>
            </a:r>
            <a:endParaRPr lang="en-US" sz="650" dirty="0">
              <a:latin typeface="Century Gothic" panose="020B0502020202020204" pitchFamily="34" charset="0"/>
            </a:endParaRPr>
          </a:p>
        </p:txBody>
      </p:sp>
      <p:sp>
        <p:nvSpPr>
          <p:cNvPr id="25" name="Text 23"/>
          <p:cNvSpPr/>
          <p:nvPr/>
        </p:nvSpPr>
        <p:spPr>
          <a:xfrm>
            <a:off x="4659213" y="1346076"/>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Deposito sul o nel suolo (ad esempio discarica)</a:t>
            </a:r>
            <a:endParaRPr lang="en-US" sz="650" dirty="0">
              <a:latin typeface="Century Gothic" panose="020B0502020202020204" pitchFamily="34" charset="0"/>
            </a:endParaRPr>
          </a:p>
        </p:txBody>
      </p:sp>
      <p:sp>
        <p:nvSpPr>
          <p:cNvPr id="26" name="Text 24"/>
          <p:cNvSpPr/>
          <p:nvPr/>
        </p:nvSpPr>
        <p:spPr>
          <a:xfrm>
            <a:off x="588094" y="1552649"/>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D2</a:t>
            </a:r>
            <a:endParaRPr lang="en-US" sz="650" dirty="0">
              <a:latin typeface="Century Gothic" panose="020B0502020202020204" pitchFamily="34" charset="0"/>
            </a:endParaRPr>
          </a:p>
        </p:txBody>
      </p:sp>
      <p:sp>
        <p:nvSpPr>
          <p:cNvPr id="27" name="Text 25"/>
          <p:cNvSpPr/>
          <p:nvPr/>
        </p:nvSpPr>
        <p:spPr>
          <a:xfrm>
            <a:off x="4659213" y="1552649"/>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Trattamento in ambiente terrestre (ad esempio biodegradazione di rifiuti liquidi o fanghi nei suoli)</a:t>
            </a:r>
            <a:endParaRPr lang="en-US" sz="650" dirty="0">
              <a:latin typeface="Century Gothic" panose="020B0502020202020204" pitchFamily="34" charset="0"/>
            </a:endParaRPr>
          </a:p>
        </p:txBody>
      </p:sp>
      <p:sp>
        <p:nvSpPr>
          <p:cNvPr id="28" name="Text 26"/>
          <p:cNvSpPr/>
          <p:nvPr/>
        </p:nvSpPr>
        <p:spPr>
          <a:xfrm>
            <a:off x="588094" y="1759223"/>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D3</a:t>
            </a:r>
            <a:endParaRPr lang="en-US" sz="650" dirty="0">
              <a:latin typeface="Century Gothic" panose="020B0502020202020204" pitchFamily="34" charset="0"/>
            </a:endParaRPr>
          </a:p>
        </p:txBody>
      </p:sp>
      <p:sp>
        <p:nvSpPr>
          <p:cNvPr id="29" name="Text 27"/>
          <p:cNvSpPr/>
          <p:nvPr/>
        </p:nvSpPr>
        <p:spPr>
          <a:xfrm>
            <a:off x="4659213" y="1759223"/>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Iniezioni in profondità (ad esempio in pozzi, cupole saline o faglie geologiche naturali)</a:t>
            </a:r>
            <a:endParaRPr lang="en-US" sz="650" dirty="0">
              <a:latin typeface="Century Gothic" panose="020B0502020202020204" pitchFamily="34" charset="0"/>
            </a:endParaRPr>
          </a:p>
        </p:txBody>
      </p:sp>
      <p:sp>
        <p:nvSpPr>
          <p:cNvPr id="30" name="Text 28"/>
          <p:cNvSpPr/>
          <p:nvPr/>
        </p:nvSpPr>
        <p:spPr>
          <a:xfrm>
            <a:off x="588094" y="1965796"/>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D4</a:t>
            </a:r>
            <a:endParaRPr lang="en-US" sz="650" dirty="0">
              <a:latin typeface="Century Gothic" panose="020B0502020202020204" pitchFamily="34" charset="0"/>
            </a:endParaRPr>
          </a:p>
        </p:txBody>
      </p:sp>
      <p:sp>
        <p:nvSpPr>
          <p:cNvPr id="31" name="Text 29"/>
          <p:cNvSpPr/>
          <p:nvPr/>
        </p:nvSpPr>
        <p:spPr>
          <a:xfrm>
            <a:off x="4659213" y="1965796"/>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Lagunaggio (ad esempio scarico di rifiuti liquidi o fanghi in pozzi, stagni o lagune)</a:t>
            </a:r>
            <a:endParaRPr lang="en-US" sz="650" dirty="0">
              <a:latin typeface="Century Gothic" panose="020B0502020202020204" pitchFamily="34" charset="0"/>
            </a:endParaRPr>
          </a:p>
        </p:txBody>
      </p:sp>
      <p:sp>
        <p:nvSpPr>
          <p:cNvPr id="32" name="Text 30"/>
          <p:cNvSpPr/>
          <p:nvPr/>
        </p:nvSpPr>
        <p:spPr>
          <a:xfrm>
            <a:off x="588094" y="217237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D5</a:t>
            </a:r>
            <a:endParaRPr lang="en-US" sz="650" dirty="0">
              <a:latin typeface="Century Gothic" panose="020B0502020202020204" pitchFamily="34" charset="0"/>
            </a:endParaRPr>
          </a:p>
        </p:txBody>
      </p:sp>
      <p:sp>
        <p:nvSpPr>
          <p:cNvPr id="33" name="Text 31"/>
          <p:cNvSpPr/>
          <p:nvPr/>
        </p:nvSpPr>
        <p:spPr>
          <a:xfrm>
            <a:off x="4659213" y="217237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Messa in discarica specialmente allestita (alveoli stagni, separati, ricoperti o isolati)</a:t>
            </a:r>
            <a:endParaRPr lang="en-US" sz="650" dirty="0">
              <a:latin typeface="Century Gothic" panose="020B0502020202020204" pitchFamily="34" charset="0"/>
            </a:endParaRPr>
          </a:p>
        </p:txBody>
      </p:sp>
      <p:sp>
        <p:nvSpPr>
          <p:cNvPr id="34" name="Text 32"/>
          <p:cNvSpPr/>
          <p:nvPr/>
        </p:nvSpPr>
        <p:spPr>
          <a:xfrm>
            <a:off x="588094" y="2378943"/>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D6</a:t>
            </a:r>
            <a:endParaRPr lang="en-US" sz="650" dirty="0">
              <a:latin typeface="Century Gothic" panose="020B0502020202020204" pitchFamily="34" charset="0"/>
            </a:endParaRPr>
          </a:p>
        </p:txBody>
      </p:sp>
      <p:sp>
        <p:nvSpPr>
          <p:cNvPr id="35" name="Text 33"/>
          <p:cNvSpPr/>
          <p:nvPr/>
        </p:nvSpPr>
        <p:spPr>
          <a:xfrm>
            <a:off x="4659213" y="2378943"/>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Scarico dei rifiuti solidi nell'ambiente idrico eccetto l'immersione</a:t>
            </a:r>
            <a:endParaRPr lang="en-US" sz="650" dirty="0">
              <a:latin typeface="Century Gothic" panose="020B0502020202020204" pitchFamily="34" charset="0"/>
            </a:endParaRPr>
          </a:p>
        </p:txBody>
      </p:sp>
      <p:sp>
        <p:nvSpPr>
          <p:cNvPr id="36" name="Text 34"/>
          <p:cNvSpPr/>
          <p:nvPr/>
        </p:nvSpPr>
        <p:spPr>
          <a:xfrm>
            <a:off x="588094" y="2585517"/>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D7</a:t>
            </a:r>
            <a:endParaRPr lang="en-US" sz="650" dirty="0">
              <a:latin typeface="Century Gothic" panose="020B0502020202020204" pitchFamily="34" charset="0"/>
            </a:endParaRPr>
          </a:p>
        </p:txBody>
      </p:sp>
      <p:sp>
        <p:nvSpPr>
          <p:cNvPr id="37" name="Text 35"/>
          <p:cNvSpPr/>
          <p:nvPr/>
        </p:nvSpPr>
        <p:spPr>
          <a:xfrm>
            <a:off x="4659213" y="2585517"/>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Immersione, compreso il seppellimento nel sottosuolo marino</a:t>
            </a:r>
            <a:endParaRPr lang="en-US" sz="650" dirty="0">
              <a:latin typeface="Century Gothic" panose="020B0502020202020204" pitchFamily="34" charset="0"/>
            </a:endParaRPr>
          </a:p>
        </p:txBody>
      </p:sp>
      <p:sp>
        <p:nvSpPr>
          <p:cNvPr id="38" name="Text 36"/>
          <p:cNvSpPr/>
          <p:nvPr/>
        </p:nvSpPr>
        <p:spPr>
          <a:xfrm>
            <a:off x="588094" y="279209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D8</a:t>
            </a:r>
            <a:endParaRPr lang="en-US" sz="650" dirty="0">
              <a:latin typeface="Century Gothic" panose="020B0502020202020204" pitchFamily="34" charset="0"/>
            </a:endParaRPr>
          </a:p>
        </p:txBody>
      </p:sp>
      <p:sp>
        <p:nvSpPr>
          <p:cNvPr id="39" name="Text 37"/>
          <p:cNvSpPr/>
          <p:nvPr/>
        </p:nvSpPr>
        <p:spPr>
          <a:xfrm>
            <a:off x="4659213" y="2792090"/>
            <a:ext cx="3896692" cy="237530"/>
          </a:xfrm>
          <a:prstGeom prst="rect">
            <a:avLst/>
          </a:prstGeom>
          <a:noFill/>
          <a:ln/>
        </p:spPr>
        <p:txBody>
          <a:bodyPr wrap="square" lIns="0" tIns="0" rIns="0" bIns="0" rtlCol="0" anchor="t">
            <a:normAutofit/>
          </a:bodyPr>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Trattamento biologico non specificato altrove, che dia origine a composti eliminati secondo i procedimenti da D1 a D12</a:t>
            </a:r>
            <a:endParaRPr lang="en-US" sz="650" dirty="0">
              <a:latin typeface="Century Gothic" panose="020B0502020202020204" pitchFamily="34" charset="0"/>
            </a:endParaRPr>
          </a:p>
        </p:txBody>
      </p:sp>
      <p:sp>
        <p:nvSpPr>
          <p:cNvPr id="40" name="Text 38"/>
          <p:cNvSpPr/>
          <p:nvPr/>
        </p:nvSpPr>
        <p:spPr>
          <a:xfrm>
            <a:off x="588094" y="3117428"/>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D9</a:t>
            </a:r>
            <a:endParaRPr lang="en-US" sz="650" dirty="0">
              <a:latin typeface="Century Gothic" panose="020B0502020202020204" pitchFamily="34" charset="0"/>
            </a:endParaRPr>
          </a:p>
        </p:txBody>
      </p:sp>
      <p:sp>
        <p:nvSpPr>
          <p:cNvPr id="41" name="Text 39"/>
          <p:cNvSpPr/>
          <p:nvPr/>
        </p:nvSpPr>
        <p:spPr>
          <a:xfrm>
            <a:off x="4659213" y="3117428"/>
            <a:ext cx="3896692" cy="237530"/>
          </a:xfrm>
          <a:prstGeom prst="rect">
            <a:avLst/>
          </a:prstGeom>
          <a:noFill/>
          <a:ln/>
        </p:spPr>
        <p:txBody>
          <a:bodyPr wrap="square" lIns="0" tIns="0" rIns="0" bIns="0" rtlCol="0" anchor="t">
            <a:normAutofit/>
          </a:bodyPr>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Trattamento fisico-chimico non specificato altrove (evaporazione, essiccazione, calcinazione, ecc.) che dia origine a composti eliminati secondo i procedimenti da D1 a D12</a:t>
            </a:r>
            <a:endParaRPr lang="en-US" sz="650" dirty="0">
              <a:latin typeface="Century Gothic" panose="020B0502020202020204" pitchFamily="34" charset="0"/>
            </a:endParaRPr>
          </a:p>
        </p:txBody>
      </p:sp>
      <p:sp>
        <p:nvSpPr>
          <p:cNvPr id="42" name="Text 40"/>
          <p:cNvSpPr/>
          <p:nvPr/>
        </p:nvSpPr>
        <p:spPr>
          <a:xfrm>
            <a:off x="588094" y="3442767"/>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D10</a:t>
            </a:r>
            <a:endParaRPr lang="en-US" sz="650" dirty="0">
              <a:latin typeface="Century Gothic" panose="020B0502020202020204" pitchFamily="34" charset="0"/>
            </a:endParaRPr>
          </a:p>
        </p:txBody>
      </p:sp>
      <p:sp>
        <p:nvSpPr>
          <p:cNvPr id="43" name="Text 41"/>
          <p:cNvSpPr/>
          <p:nvPr/>
        </p:nvSpPr>
        <p:spPr>
          <a:xfrm>
            <a:off x="4659213" y="3442767"/>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Incenerimento a terra</a:t>
            </a:r>
            <a:endParaRPr lang="en-US" sz="650" dirty="0">
              <a:latin typeface="Century Gothic" panose="020B0502020202020204" pitchFamily="34" charset="0"/>
            </a:endParaRPr>
          </a:p>
        </p:txBody>
      </p:sp>
      <p:sp>
        <p:nvSpPr>
          <p:cNvPr id="44" name="Text 42"/>
          <p:cNvSpPr/>
          <p:nvPr/>
        </p:nvSpPr>
        <p:spPr>
          <a:xfrm>
            <a:off x="588094" y="364934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D11</a:t>
            </a:r>
            <a:endParaRPr lang="en-US" sz="650" dirty="0">
              <a:latin typeface="Century Gothic" panose="020B0502020202020204" pitchFamily="34" charset="0"/>
            </a:endParaRPr>
          </a:p>
        </p:txBody>
      </p:sp>
      <p:sp>
        <p:nvSpPr>
          <p:cNvPr id="45" name="Text 43"/>
          <p:cNvSpPr/>
          <p:nvPr/>
        </p:nvSpPr>
        <p:spPr>
          <a:xfrm>
            <a:off x="4659213" y="364934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Incenerimento in mare</a:t>
            </a:r>
            <a:endParaRPr lang="en-US" sz="650" dirty="0">
              <a:latin typeface="Century Gothic" panose="020B0502020202020204" pitchFamily="34" charset="0"/>
            </a:endParaRPr>
          </a:p>
        </p:txBody>
      </p:sp>
      <p:sp>
        <p:nvSpPr>
          <p:cNvPr id="46" name="Text 44"/>
          <p:cNvSpPr/>
          <p:nvPr/>
        </p:nvSpPr>
        <p:spPr>
          <a:xfrm>
            <a:off x="588094" y="3855913"/>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D12</a:t>
            </a:r>
            <a:endParaRPr lang="en-US" sz="650" dirty="0">
              <a:latin typeface="Century Gothic" panose="020B0502020202020204" pitchFamily="34" charset="0"/>
            </a:endParaRPr>
          </a:p>
        </p:txBody>
      </p:sp>
      <p:sp>
        <p:nvSpPr>
          <p:cNvPr id="47" name="Text 45"/>
          <p:cNvSpPr/>
          <p:nvPr/>
        </p:nvSpPr>
        <p:spPr>
          <a:xfrm>
            <a:off x="4659213" y="3855913"/>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Deposito permanente (ad esempio sistemazione di contenitori in una miniera)</a:t>
            </a:r>
            <a:endParaRPr lang="en-US" sz="650" dirty="0">
              <a:latin typeface="Century Gothic" panose="020B0502020202020204" pitchFamily="34" charset="0"/>
            </a:endParaRPr>
          </a:p>
        </p:txBody>
      </p:sp>
      <p:sp>
        <p:nvSpPr>
          <p:cNvPr id="48" name="Text 46"/>
          <p:cNvSpPr/>
          <p:nvPr/>
        </p:nvSpPr>
        <p:spPr>
          <a:xfrm>
            <a:off x="588094" y="4062487"/>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D13</a:t>
            </a:r>
            <a:endParaRPr lang="en-US" sz="650" dirty="0">
              <a:latin typeface="Century Gothic" panose="020B0502020202020204" pitchFamily="34" charset="0"/>
            </a:endParaRPr>
          </a:p>
        </p:txBody>
      </p:sp>
      <p:sp>
        <p:nvSpPr>
          <p:cNvPr id="49" name="Text 47"/>
          <p:cNvSpPr/>
          <p:nvPr/>
        </p:nvSpPr>
        <p:spPr>
          <a:xfrm>
            <a:off x="4659213" y="4062487"/>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Raggruppamento preliminare prima di una delle operazioni da D1 a D12</a:t>
            </a:r>
            <a:endParaRPr lang="en-US" sz="650" dirty="0">
              <a:latin typeface="Century Gothic" panose="020B0502020202020204" pitchFamily="34" charset="0"/>
            </a:endParaRPr>
          </a:p>
        </p:txBody>
      </p:sp>
      <p:sp>
        <p:nvSpPr>
          <p:cNvPr id="50" name="Text 48"/>
          <p:cNvSpPr/>
          <p:nvPr/>
        </p:nvSpPr>
        <p:spPr>
          <a:xfrm>
            <a:off x="588094" y="426906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D14</a:t>
            </a:r>
            <a:endParaRPr lang="en-US" sz="650" dirty="0">
              <a:latin typeface="Century Gothic" panose="020B0502020202020204" pitchFamily="34" charset="0"/>
            </a:endParaRPr>
          </a:p>
        </p:txBody>
      </p:sp>
      <p:sp>
        <p:nvSpPr>
          <p:cNvPr id="51" name="Text 49"/>
          <p:cNvSpPr/>
          <p:nvPr/>
        </p:nvSpPr>
        <p:spPr>
          <a:xfrm>
            <a:off x="4659213" y="4269060"/>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Ricondizionamento preliminare prima di una delle operazioni da D1 a D13</a:t>
            </a:r>
            <a:endParaRPr lang="en-US" sz="650" dirty="0">
              <a:latin typeface="Century Gothic" panose="020B0502020202020204" pitchFamily="34" charset="0"/>
            </a:endParaRPr>
          </a:p>
        </p:txBody>
      </p:sp>
      <p:sp>
        <p:nvSpPr>
          <p:cNvPr id="52" name="Text 50"/>
          <p:cNvSpPr/>
          <p:nvPr/>
        </p:nvSpPr>
        <p:spPr>
          <a:xfrm>
            <a:off x="588094" y="4475634"/>
            <a:ext cx="4353892" cy="118765"/>
          </a:xfrm>
          <a:prstGeom prst="rect">
            <a:avLst/>
          </a:prstGeom>
          <a:noFill/>
          <a:ln/>
        </p:spPr>
        <p:txBody>
          <a:bodyPr wrap="none" lIns="0" tIns="0" rIns="0" bIns="0" rtlCol="0" anchor="t"/>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D15</a:t>
            </a:r>
            <a:endParaRPr lang="en-US" sz="650" dirty="0">
              <a:latin typeface="Century Gothic" panose="020B0502020202020204" pitchFamily="34" charset="0"/>
            </a:endParaRPr>
          </a:p>
        </p:txBody>
      </p:sp>
      <p:sp>
        <p:nvSpPr>
          <p:cNvPr id="53" name="Text 51"/>
          <p:cNvSpPr/>
          <p:nvPr/>
        </p:nvSpPr>
        <p:spPr>
          <a:xfrm>
            <a:off x="4659213" y="4475634"/>
            <a:ext cx="3896692" cy="237530"/>
          </a:xfrm>
          <a:prstGeom prst="rect">
            <a:avLst/>
          </a:prstGeom>
          <a:noFill/>
          <a:ln/>
        </p:spPr>
        <p:txBody>
          <a:bodyPr wrap="square" lIns="0" tIns="0" rIns="0" bIns="0" rtlCol="0" anchor="t">
            <a:normAutofit/>
          </a:bodyPr>
          <a:lstStyle/>
          <a:p>
            <a:pPr marL="0" indent="0" algn="just">
              <a:lnSpc>
                <a:spcPct val="114000"/>
              </a:lnSpc>
              <a:buNone/>
            </a:pPr>
            <a:r>
              <a:rPr lang="en-US" sz="650" dirty="0">
                <a:solidFill>
                  <a:srgbClr val="4B4A4A"/>
                </a:solidFill>
                <a:latin typeface="Century Gothic" panose="020B0502020202020204" pitchFamily="34" charset="0"/>
                <a:ea typeface="Geist" pitchFamily="34" charset="-122"/>
                <a:cs typeface="Geist" pitchFamily="34" charset="-120"/>
              </a:rPr>
              <a:t>Deposito preliminare prima di una delle operazioni da D1 a D14 (escluso il deposito temporaneo prima della raccolta nel luogo di produzione)</a:t>
            </a:r>
            <a:endParaRPr lang="en-US" sz="650" dirty="0">
              <a:latin typeface="Century Gothic" panose="020B0502020202020204" pitchFamily="34" charset="0"/>
            </a:endParaRPr>
          </a:p>
        </p:txBody>
      </p:sp>
      <p:cxnSp>
        <p:nvCxnSpPr>
          <p:cNvPr id="55" name="Connettore dritto 54">
            <a:extLst>
              <a:ext uri="{FF2B5EF4-FFF2-40B4-BE49-F238E27FC236}">
                <a16:creationId xmlns:a16="http://schemas.microsoft.com/office/drawing/2014/main" id="{1DF54601-5275-D95C-92A8-A13575618443}"/>
              </a:ext>
            </a:extLst>
          </p:cNvPr>
          <p:cNvCxnSpPr>
            <a:cxnSpLocks/>
          </p:cNvCxnSpPr>
          <p:nvPr/>
        </p:nvCxnSpPr>
        <p:spPr>
          <a:xfrm>
            <a:off x="4324027" y="1139503"/>
            <a:ext cx="54244" cy="3619946"/>
          </a:xfrm>
          <a:prstGeom prst="line">
            <a:avLst/>
          </a:prstGeom>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name="Slide 26">
    <p:spTree>
      <p:nvGrpSpPr>
        <p:cNvPr id="1" name=""/>
        <p:cNvGrpSpPr/>
        <p:nvPr/>
      </p:nvGrpSpPr>
      <p:grpSpPr>
        <a:xfrm>
          <a:off x="0" y="0"/>
          <a:ext cx="0" cy="0"/>
          <a:chOff x="0" y="0"/>
          <a:chExt cx="0" cy="0"/>
        </a:xfrm>
      </p:grpSpPr>
      <p:sp>
        <p:nvSpPr>
          <p:cNvPr id="2" name="Text 0"/>
          <p:cNvSpPr/>
          <p:nvPr/>
        </p:nvSpPr>
        <p:spPr>
          <a:xfrm>
            <a:off x="496119" y="349672"/>
            <a:ext cx="8151763" cy="218033"/>
          </a:xfrm>
          <a:prstGeom prst="rect">
            <a:avLst/>
          </a:prstGeom>
          <a:noFill/>
          <a:ln/>
        </p:spPr>
        <p:txBody>
          <a:bodyPr wrap="none" lIns="0" tIns="0" rIns="0" bIns="0" rtlCol="0" anchor="t"/>
          <a:lstStyle/>
          <a:p>
            <a:pPr marL="0" indent="0" algn="just">
              <a:lnSpc>
                <a:spcPct val="104000"/>
              </a:lnSpc>
              <a:buNone/>
            </a:pPr>
            <a:r>
              <a:rPr lang="en-US" sz="1350" b="1" dirty="0">
                <a:solidFill>
                  <a:srgbClr val="006747"/>
                </a:solidFill>
                <a:latin typeface="Century Gothic" panose="020B0502020202020204" pitchFamily="34" charset="0"/>
                <a:ea typeface="Noto Serif Bold" pitchFamily="34" charset="-122"/>
                <a:cs typeface="Noto Serif Bold" pitchFamily="34" charset="-120"/>
              </a:rPr>
              <a:t>Flusso del FIR: Dal Produttore al Destinatario</a:t>
            </a:r>
            <a:endParaRPr lang="en-US" sz="1350" dirty="0">
              <a:latin typeface="Century Gothic" panose="020B0502020202020204" pitchFamily="34" charset="0"/>
            </a:endParaRPr>
          </a:p>
        </p:txBody>
      </p:sp>
      <p:pic>
        <p:nvPicPr>
          <p:cNvPr id="3" name="Image 0" descr="preencoded.png"/>
          <p:cNvPicPr>
            <a:picLocks noChangeAspect="1"/>
          </p:cNvPicPr>
          <p:nvPr/>
        </p:nvPicPr>
        <p:blipFill>
          <a:blip r:embed="rId3"/>
          <a:stretch>
            <a:fillRect/>
          </a:stretch>
        </p:blipFill>
        <p:spPr>
          <a:xfrm>
            <a:off x="862980" y="646137"/>
            <a:ext cx="7418040" cy="3929062"/>
          </a:xfrm>
          <a:prstGeom prst="rect">
            <a:avLst/>
          </a:prstGeom>
        </p:spPr>
      </p:pic>
      <p:sp>
        <p:nvSpPr>
          <p:cNvPr id="4" name="Text 1"/>
          <p:cNvSpPr/>
          <p:nvPr/>
        </p:nvSpPr>
        <p:spPr>
          <a:xfrm>
            <a:off x="1890033" y="3454229"/>
            <a:ext cx="1834105" cy="229263"/>
          </a:xfrm>
          <a:prstGeom prst="rect">
            <a:avLst/>
          </a:prstGeom>
          <a:noFill/>
          <a:ln/>
        </p:spPr>
        <p:txBody>
          <a:bodyPr wrap="none" lIns="0" tIns="0" rIns="0" bIns="0" rtlCol="0" anchor="t"/>
          <a:lstStyle/>
          <a:p>
            <a:pPr marL="0" indent="0" algn="ctr">
              <a:lnSpc>
                <a:spcPct val="104000"/>
              </a:lnSpc>
              <a:buNone/>
            </a:pPr>
            <a:r>
              <a:rPr lang="en-US" sz="1400" b="1" dirty="0">
                <a:solidFill>
                  <a:srgbClr val="006747"/>
                </a:solidFill>
                <a:latin typeface="Century Gothic" panose="020B0502020202020204" pitchFamily="34" charset="0"/>
                <a:ea typeface="Noto Serif Bold" pitchFamily="34" charset="-122"/>
                <a:cs typeface="Noto Serif Bold" pitchFamily="34" charset="-120"/>
              </a:rPr>
              <a:t>Emissione FIR</a:t>
            </a:r>
            <a:endParaRPr lang="en-US" sz="1400" dirty="0">
              <a:latin typeface="Century Gothic" panose="020B0502020202020204" pitchFamily="34" charset="0"/>
            </a:endParaRPr>
          </a:p>
        </p:txBody>
      </p:sp>
      <p:sp>
        <p:nvSpPr>
          <p:cNvPr id="5" name="Text 2"/>
          <p:cNvSpPr/>
          <p:nvPr/>
        </p:nvSpPr>
        <p:spPr>
          <a:xfrm>
            <a:off x="1759608" y="3748705"/>
            <a:ext cx="2238955" cy="286579"/>
          </a:xfrm>
          <a:prstGeom prst="rect">
            <a:avLst/>
          </a:prstGeom>
          <a:noFill/>
          <a:ln/>
        </p:spPr>
        <p:txBody>
          <a:bodyPr wrap="square" lIns="0" tIns="0" rIns="0" bIns="0" rtlCol="0" anchor="t">
            <a:normAutofit/>
          </a:bodyPr>
          <a:lstStyle/>
          <a:p>
            <a:pPr marL="0" indent="0" algn="ctr">
              <a:lnSpc>
                <a:spcPct val="81000"/>
              </a:lnSpc>
              <a:buNone/>
            </a:pPr>
            <a:r>
              <a:rPr lang="en-US" sz="1150" dirty="0">
                <a:solidFill>
                  <a:srgbClr val="4B4A4A"/>
                </a:solidFill>
                <a:latin typeface="Century Gothic" panose="020B0502020202020204" pitchFamily="34" charset="0"/>
                <a:ea typeface="Geist" pitchFamily="34" charset="-122"/>
                <a:cs typeface="Geist" pitchFamily="34" charset="-120"/>
              </a:rPr>
              <a:t>Vidimazione digitale da Produttore/Detentore.</a:t>
            </a:r>
            <a:endParaRPr lang="en-US" sz="1150" dirty="0">
              <a:latin typeface="Century Gothic" panose="020B0502020202020204" pitchFamily="34" charset="0"/>
            </a:endParaRPr>
          </a:p>
        </p:txBody>
      </p:sp>
      <p:sp>
        <p:nvSpPr>
          <p:cNvPr id="6" name="Text 3"/>
          <p:cNvSpPr/>
          <p:nvPr/>
        </p:nvSpPr>
        <p:spPr>
          <a:xfrm>
            <a:off x="1172694" y="1185797"/>
            <a:ext cx="1834105" cy="229263"/>
          </a:xfrm>
          <a:prstGeom prst="rect">
            <a:avLst/>
          </a:prstGeom>
          <a:noFill/>
          <a:ln/>
        </p:spPr>
        <p:txBody>
          <a:bodyPr wrap="none" lIns="0" tIns="0" rIns="0" bIns="0" rtlCol="0" anchor="t"/>
          <a:lstStyle/>
          <a:p>
            <a:pPr marL="0" indent="0" algn="ctr">
              <a:lnSpc>
                <a:spcPct val="104000"/>
              </a:lnSpc>
              <a:buNone/>
            </a:pPr>
            <a:r>
              <a:rPr lang="en-US" sz="1400" b="1" dirty="0">
                <a:solidFill>
                  <a:srgbClr val="006747"/>
                </a:solidFill>
                <a:latin typeface="Century Gothic" panose="020B0502020202020204" pitchFamily="34" charset="0"/>
                <a:ea typeface="Noto Serif Bold" pitchFamily="34" charset="-122"/>
                <a:cs typeface="Noto Serif Bold" pitchFamily="34" charset="-120"/>
              </a:rPr>
              <a:t>Avvio Trasporto</a:t>
            </a:r>
            <a:endParaRPr lang="en-US" sz="1400" dirty="0">
              <a:latin typeface="Century Gothic" panose="020B0502020202020204" pitchFamily="34" charset="0"/>
            </a:endParaRPr>
          </a:p>
        </p:txBody>
      </p:sp>
      <p:sp>
        <p:nvSpPr>
          <p:cNvPr id="7" name="Text 4"/>
          <p:cNvSpPr/>
          <p:nvPr/>
        </p:nvSpPr>
        <p:spPr>
          <a:xfrm>
            <a:off x="961444" y="1480273"/>
            <a:ext cx="2238955" cy="286579"/>
          </a:xfrm>
          <a:prstGeom prst="rect">
            <a:avLst/>
          </a:prstGeom>
          <a:noFill/>
          <a:ln/>
        </p:spPr>
        <p:txBody>
          <a:bodyPr wrap="square" lIns="0" tIns="0" rIns="0" bIns="0" rtlCol="0" anchor="t">
            <a:normAutofit/>
          </a:bodyPr>
          <a:lstStyle/>
          <a:p>
            <a:pPr marL="0" indent="0" algn="ctr">
              <a:lnSpc>
                <a:spcPct val="81000"/>
              </a:lnSpc>
              <a:buNone/>
            </a:pPr>
            <a:r>
              <a:rPr lang="en-US" sz="1150" dirty="0">
                <a:solidFill>
                  <a:srgbClr val="4B4A4A"/>
                </a:solidFill>
                <a:latin typeface="Century Gothic" panose="020B0502020202020204" pitchFamily="34" charset="0"/>
                <a:ea typeface="Geist" pitchFamily="34" charset="-122"/>
                <a:cs typeface="Geist" pitchFamily="34" charset="-120"/>
              </a:rPr>
              <a:t>Compilazione campi trasportatore e partenza.</a:t>
            </a:r>
            <a:endParaRPr lang="en-US" sz="1150" dirty="0">
              <a:latin typeface="Century Gothic" panose="020B0502020202020204" pitchFamily="34" charset="0"/>
            </a:endParaRPr>
          </a:p>
        </p:txBody>
      </p:sp>
      <p:sp>
        <p:nvSpPr>
          <p:cNvPr id="8" name="Text 5"/>
          <p:cNvSpPr/>
          <p:nvPr/>
        </p:nvSpPr>
        <p:spPr>
          <a:xfrm>
            <a:off x="5444122" y="1185797"/>
            <a:ext cx="1834105" cy="229263"/>
          </a:xfrm>
          <a:prstGeom prst="rect">
            <a:avLst/>
          </a:prstGeom>
          <a:noFill/>
          <a:ln/>
        </p:spPr>
        <p:txBody>
          <a:bodyPr wrap="none" lIns="0" tIns="0" rIns="0" bIns="0" rtlCol="0" anchor="t"/>
          <a:lstStyle/>
          <a:p>
            <a:pPr marL="0" indent="0" algn="ctr">
              <a:lnSpc>
                <a:spcPct val="104000"/>
              </a:lnSpc>
              <a:buNone/>
            </a:pPr>
            <a:r>
              <a:rPr lang="en-US" sz="1400" b="1" dirty="0">
                <a:solidFill>
                  <a:srgbClr val="006747"/>
                </a:solidFill>
                <a:latin typeface="Century Gothic" panose="020B0502020202020204" pitchFamily="34" charset="0"/>
                <a:ea typeface="Noto Serif Bold" pitchFamily="34" charset="-122"/>
                <a:cs typeface="Noto Serif Bold" pitchFamily="34" charset="-120"/>
              </a:rPr>
              <a:t>Trasporto</a:t>
            </a:r>
            <a:endParaRPr lang="en-US" sz="1400" dirty="0">
              <a:latin typeface="Century Gothic" panose="020B0502020202020204" pitchFamily="34" charset="0"/>
            </a:endParaRPr>
          </a:p>
        </p:txBody>
      </p:sp>
      <p:sp>
        <p:nvSpPr>
          <p:cNvPr id="9" name="Text 6"/>
          <p:cNvSpPr/>
          <p:nvPr/>
        </p:nvSpPr>
        <p:spPr>
          <a:xfrm>
            <a:off x="5444122" y="1480273"/>
            <a:ext cx="2181044" cy="286579"/>
          </a:xfrm>
          <a:prstGeom prst="rect">
            <a:avLst/>
          </a:prstGeom>
          <a:noFill/>
          <a:ln/>
        </p:spPr>
        <p:txBody>
          <a:bodyPr wrap="square" lIns="0" tIns="0" rIns="0" bIns="0" rtlCol="0" anchor="t">
            <a:normAutofit/>
          </a:bodyPr>
          <a:lstStyle/>
          <a:p>
            <a:pPr marL="0" indent="0" algn="ctr">
              <a:lnSpc>
                <a:spcPct val="81000"/>
              </a:lnSpc>
              <a:buNone/>
            </a:pPr>
            <a:r>
              <a:rPr lang="en-US" sz="1150" dirty="0">
                <a:solidFill>
                  <a:srgbClr val="4B4A4A"/>
                </a:solidFill>
                <a:latin typeface="Century Gothic" panose="020B0502020202020204" pitchFamily="34" charset="0"/>
                <a:ea typeface="Geist" pitchFamily="34" charset="-122"/>
                <a:cs typeface="Geist" pitchFamily="34" charset="-120"/>
              </a:rPr>
              <a:t>FIR a bordo, possibili trasbordi o sosta.</a:t>
            </a:r>
            <a:endParaRPr lang="en-US" sz="1150" dirty="0">
              <a:latin typeface="Century Gothic" panose="020B0502020202020204" pitchFamily="34" charset="0"/>
            </a:endParaRPr>
          </a:p>
        </p:txBody>
      </p:sp>
      <p:sp>
        <p:nvSpPr>
          <p:cNvPr id="10" name="Text 7"/>
          <p:cNvSpPr/>
          <p:nvPr/>
        </p:nvSpPr>
        <p:spPr>
          <a:xfrm>
            <a:off x="6137006" y="3454356"/>
            <a:ext cx="1834105" cy="229263"/>
          </a:xfrm>
          <a:prstGeom prst="rect">
            <a:avLst/>
          </a:prstGeom>
          <a:noFill/>
          <a:ln/>
        </p:spPr>
        <p:txBody>
          <a:bodyPr wrap="none" lIns="0" tIns="0" rIns="0" bIns="0" rtlCol="0" anchor="t"/>
          <a:lstStyle/>
          <a:p>
            <a:pPr marL="0" indent="0" algn="ctr">
              <a:lnSpc>
                <a:spcPct val="104000"/>
              </a:lnSpc>
              <a:buNone/>
            </a:pPr>
            <a:r>
              <a:rPr lang="en-US" sz="1400" b="1" dirty="0">
                <a:solidFill>
                  <a:srgbClr val="006747"/>
                </a:solidFill>
                <a:latin typeface="Century Gothic" panose="020B0502020202020204" pitchFamily="34" charset="0"/>
                <a:ea typeface="Noto Serif Bold" pitchFamily="34" charset="-122"/>
                <a:cs typeface="Noto Serif Bold" pitchFamily="34" charset="-120"/>
              </a:rPr>
              <a:t>Chiusura FIR</a:t>
            </a:r>
            <a:endParaRPr lang="en-US" sz="1400" dirty="0">
              <a:latin typeface="Century Gothic" panose="020B0502020202020204" pitchFamily="34" charset="0"/>
            </a:endParaRPr>
          </a:p>
        </p:txBody>
      </p:sp>
      <p:sp>
        <p:nvSpPr>
          <p:cNvPr id="11" name="Text 8"/>
          <p:cNvSpPr/>
          <p:nvPr/>
        </p:nvSpPr>
        <p:spPr>
          <a:xfrm>
            <a:off x="5943600" y="3748833"/>
            <a:ext cx="2409986" cy="365968"/>
          </a:xfrm>
          <a:prstGeom prst="rect">
            <a:avLst/>
          </a:prstGeom>
          <a:noFill/>
          <a:ln/>
        </p:spPr>
        <p:txBody>
          <a:bodyPr wrap="square" lIns="0" tIns="0" rIns="0" bIns="0" rtlCol="0" anchor="t">
            <a:normAutofit/>
          </a:bodyPr>
          <a:lstStyle/>
          <a:p>
            <a:pPr marL="0" indent="0" algn="ctr">
              <a:lnSpc>
                <a:spcPct val="81000"/>
              </a:lnSpc>
              <a:buNone/>
            </a:pPr>
            <a:r>
              <a:rPr lang="en-US" sz="1150" dirty="0">
                <a:solidFill>
                  <a:srgbClr val="4B4A4A"/>
                </a:solidFill>
                <a:latin typeface="Century Gothic" panose="020B0502020202020204" pitchFamily="34" charset="0"/>
                <a:ea typeface="Geist" pitchFamily="34" charset="-122"/>
                <a:cs typeface="Geist" pitchFamily="34" charset="-120"/>
              </a:rPr>
              <a:t>Accettazione o respingimento dal Destinatario.</a:t>
            </a:r>
            <a:endParaRPr lang="en-US" sz="1150" dirty="0">
              <a:latin typeface="Century Gothic" panose="020B0502020202020204" pitchFamily="34" charset="0"/>
            </a:endParaRPr>
          </a:p>
        </p:txBody>
      </p:sp>
      <p:sp>
        <p:nvSpPr>
          <p:cNvPr id="12" name="Text 9"/>
          <p:cNvSpPr/>
          <p:nvPr/>
        </p:nvSpPr>
        <p:spPr>
          <a:xfrm>
            <a:off x="496119" y="4497363"/>
            <a:ext cx="8151763" cy="562834"/>
          </a:xfrm>
          <a:prstGeom prst="rect">
            <a:avLst/>
          </a:prstGeom>
          <a:noFill/>
          <a:ln/>
        </p:spPr>
        <p:txBody>
          <a:bodyPr wrap="square" lIns="0" tIns="0" rIns="0" bIns="0" rtlCol="0" anchor="t">
            <a:normAutofit/>
          </a:bodyPr>
          <a:lstStyle/>
          <a:p>
            <a:pPr marL="0" indent="0" algn="just">
              <a:lnSpc>
                <a:spcPct val="104000"/>
              </a:lnSpc>
              <a:buNone/>
            </a:pPr>
            <a:r>
              <a:rPr lang="en-US" sz="1000" dirty="0">
                <a:solidFill>
                  <a:srgbClr val="4B4A4A"/>
                </a:solidFill>
                <a:latin typeface="Century Gothic" panose="020B0502020202020204" pitchFamily="34" charset="0"/>
                <a:ea typeface="Geist" pitchFamily="34" charset="-122"/>
                <a:cs typeface="Geist" pitchFamily="34" charset="-120"/>
              </a:rPr>
              <a:t>Il FIR accompagna il rifiuto in ogni fase del trasporto, dalla vidimazione digitale fino alla firma del destinatario all'impianto di destino. Ogni soggetto coinvolto — produttore, trasportatore, intermediario e destinatario — ha specifici obblighi di compilazione e sottoscrizione, garantendo la piena tracciabilità del flusso dei rifiuti ai sensi del D.M. n. 59 del 2023 e del D.Lgs. 152/2006.</a:t>
            </a:r>
            <a:endParaRPr lang="en-US" sz="1000" dirty="0">
              <a:latin typeface="Century Gothic" panose="020B0502020202020204" pitchFamily="34" charset="0"/>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name="Slide 27">
    <p:spTree>
      <p:nvGrpSpPr>
        <p:cNvPr id="1" name=""/>
        <p:cNvGrpSpPr/>
        <p:nvPr/>
      </p:nvGrpSpPr>
      <p:grpSpPr>
        <a:xfrm>
          <a:off x="0" y="0"/>
          <a:ext cx="0" cy="0"/>
          <a:chOff x="0" y="0"/>
          <a:chExt cx="0" cy="0"/>
        </a:xfrm>
      </p:grpSpPr>
      <p:sp>
        <p:nvSpPr>
          <p:cNvPr id="2" name="Text 0"/>
          <p:cNvSpPr/>
          <p:nvPr/>
        </p:nvSpPr>
        <p:spPr>
          <a:xfrm>
            <a:off x="496118" y="227036"/>
            <a:ext cx="8151763" cy="296763"/>
          </a:xfrm>
          <a:prstGeom prst="rect">
            <a:avLst/>
          </a:prstGeom>
          <a:noFill/>
          <a:ln/>
        </p:spPr>
        <p:txBody>
          <a:bodyPr wrap="none" lIns="0" tIns="0" rIns="0" bIns="0" rtlCol="0" anchor="t"/>
          <a:lstStyle/>
          <a:p>
            <a:pPr marL="0" indent="0" algn="l">
              <a:lnSpc>
                <a:spcPct val="104000"/>
              </a:lnSpc>
              <a:buNone/>
            </a:pPr>
            <a:r>
              <a:rPr lang="en-US" sz="1850" b="1" dirty="0">
                <a:solidFill>
                  <a:srgbClr val="006747"/>
                </a:solidFill>
                <a:latin typeface="Century Gothic" panose="020B0502020202020204" pitchFamily="34" charset="0"/>
                <a:ea typeface="Noto Serif Bold" pitchFamily="34" charset="-122"/>
                <a:cs typeface="Noto Serif Bold" pitchFamily="34" charset="-120"/>
              </a:rPr>
              <a:t>FIR Cartaceo vs. FIR Digitale: </a:t>
            </a:r>
            <a:r>
              <a:rPr lang="en-US" sz="1850" b="1" dirty="0" err="1">
                <a:solidFill>
                  <a:srgbClr val="006747"/>
                </a:solidFill>
                <a:latin typeface="Century Gothic" panose="020B0502020202020204" pitchFamily="34" charset="0"/>
                <a:ea typeface="Noto Serif Bold" pitchFamily="34" charset="-122"/>
                <a:cs typeface="Noto Serif Bold" pitchFamily="34" charset="-120"/>
              </a:rPr>
              <a:t>principali</a:t>
            </a:r>
            <a:r>
              <a:rPr lang="en-US" sz="1850" b="1" dirty="0">
                <a:solidFill>
                  <a:srgbClr val="006747"/>
                </a:solidFill>
                <a:latin typeface="Century Gothic" panose="020B0502020202020204" pitchFamily="34" charset="0"/>
                <a:ea typeface="Noto Serif Bold" pitchFamily="34" charset="-122"/>
                <a:cs typeface="Noto Serif Bold" pitchFamily="34" charset="-120"/>
              </a:rPr>
              <a:t> </a:t>
            </a:r>
            <a:r>
              <a:rPr lang="en-US" sz="1850" b="1" dirty="0" err="1">
                <a:solidFill>
                  <a:srgbClr val="006747"/>
                </a:solidFill>
                <a:latin typeface="Century Gothic" panose="020B0502020202020204" pitchFamily="34" charset="0"/>
                <a:ea typeface="Noto Serif Bold" pitchFamily="34" charset="-122"/>
                <a:cs typeface="Noto Serif Bold" pitchFamily="34" charset="-120"/>
              </a:rPr>
              <a:t>differenze</a:t>
            </a:r>
            <a:endParaRPr lang="en-US" sz="1850" dirty="0">
              <a:latin typeface="Century Gothic" panose="020B0502020202020204" pitchFamily="34" charset="0"/>
            </a:endParaRPr>
          </a:p>
        </p:txBody>
      </p:sp>
      <p:pic>
        <p:nvPicPr>
          <p:cNvPr id="3" name="Image 0" descr="preencoded.png"/>
          <p:cNvPicPr>
            <a:picLocks noChangeAspect="1"/>
          </p:cNvPicPr>
          <p:nvPr/>
        </p:nvPicPr>
        <p:blipFill>
          <a:blip r:embed="rId3"/>
          <a:stretch>
            <a:fillRect/>
          </a:stretch>
        </p:blipFill>
        <p:spPr>
          <a:xfrm>
            <a:off x="496118" y="523800"/>
            <a:ext cx="7969151" cy="3925652"/>
          </a:xfrm>
          <a:prstGeom prst="rect">
            <a:avLst/>
          </a:prstGeom>
        </p:spPr>
      </p:pic>
      <p:sp>
        <p:nvSpPr>
          <p:cNvPr id="4" name="Text 1"/>
          <p:cNvSpPr/>
          <p:nvPr/>
        </p:nvSpPr>
        <p:spPr>
          <a:xfrm>
            <a:off x="75415" y="4449451"/>
            <a:ext cx="8993170" cy="268188"/>
          </a:xfrm>
          <a:prstGeom prst="rect">
            <a:avLst/>
          </a:prstGeom>
          <a:noFill/>
          <a:ln/>
        </p:spPr>
        <p:txBody>
          <a:bodyPr wrap="square" lIns="0" tIns="0" rIns="0" bIns="0" rtlCol="0" anchor="t">
            <a:noAutofit/>
          </a:bodyPr>
          <a:lstStyle/>
          <a:p>
            <a:pPr marL="0" indent="0" algn="just">
              <a:lnSpc>
                <a:spcPct val="118000"/>
              </a:lnSpc>
              <a:buNone/>
            </a:pPr>
            <a:r>
              <a:rPr lang="en-US" sz="1100" dirty="0">
                <a:solidFill>
                  <a:srgbClr val="4B4A4A"/>
                </a:solidFill>
                <a:latin typeface="Century Gothic" panose="020B0502020202020204" pitchFamily="34" charset="0"/>
                <a:ea typeface="Geist" pitchFamily="34" charset="-122"/>
                <a:cs typeface="Geist" pitchFamily="34" charset="-120"/>
              </a:rPr>
              <a:t>La gestione digitale del FIR tramite RENTRI semplifica numerosi adempimenti, eliminando la necessità di ricorrere al campo 17 (Annotazioni) per molte situazioni gestibili nativamente dalla struttura dati del sistema. La sottoscrizione elettronica è disciplinata dalle Modalità Operative approvate con Decreto direttoriale n. 143 del 06/11/2023.</a:t>
            </a:r>
            <a:endParaRPr lang="en-US" sz="1100" dirty="0">
              <a:latin typeface="Century Gothic" panose="020B0502020202020204" pitchFamily="34"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name="Slide 28">
    <p:spTree>
      <p:nvGrpSpPr>
        <p:cNvPr id="1" name=""/>
        <p:cNvGrpSpPr/>
        <p:nvPr/>
      </p:nvGrpSpPr>
      <p:grpSpPr>
        <a:xfrm>
          <a:off x="0" y="0"/>
          <a:ext cx="0" cy="0"/>
          <a:chOff x="0" y="0"/>
          <a:chExt cx="0" cy="0"/>
        </a:xfrm>
      </p:grpSpPr>
      <p:sp>
        <p:nvSpPr>
          <p:cNvPr id="2" name="Text 0"/>
          <p:cNvSpPr/>
          <p:nvPr/>
        </p:nvSpPr>
        <p:spPr>
          <a:xfrm>
            <a:off x="496119" y="386432"/>
            <a:ext cx="8151763" cy="278532"/>
          </a:xfrm>
          <a:prstGeom prst="rect">
            <a:avLst/>
          </a:prstGeom>
          <a:noFill/>
          <a:ln/>
        </p:spPr>
        <p:txBody>
          <a:bodyPr wrap="none" lIns="0" tIns="0" rIns="0" bIns="0" rtlCol="0" anchor="t"/>
          <a:lstStyle/>
          <a:p>
            <a:pPr marL="0" indent="0" algn="just">
              <a:lnSpc>
                <a:spcPct val="104000"/>
              </a:lnSpc>
              <a:buNone/>
            </a:pPr>
            <a:r>
              <a:rPr lang="en-US" sz="1750" b="1" dirty="0">
                <a:solidFill>
                  <a:srgbClr val="006747"/>
                </a:solidFill>
                <a:latin typeface="Century Gothic" panose="020B0502020202020204" pitchFamily="34" charset="0"/>
                <a:ea typeface="Noto Serif Bold" pitchFamily="34" charset="-122"/>
                <a:cs typeface="Noto Serif Bold" pitchFamily="34" charset="-120"/>
              </a:rPr>
              <a:t>Riepilogo dei Campi del FIR</a:t>
            </a:r>
            <a:endParaRPr lang="en-US" sz="1750" dirty="0">
              <a:latin typeface="Century Gothic" panose="020B0502020202020204" pitchFamily="34" charset="0"/>
            </a:endParaRPr>
          </a:p>
        </p:txBody>
      </p:sp>
      <p:sp>
        <p:nvSpPr>
          <p:cNvPr id="3" name="Text 1"/>
          <p:cNvSpPr/>
          <p:nvPr/>
        </p:nvSpPr>
        <p:spPr>
          <a:xfrm>
            <a:off x="496119" y="793105"/>
            <a:ext cx="860896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Quadro sinottico di tutti i campi del Formulario di Identificazione del Rifiuto e dei soggetti responsabili della loro compilazione.</a:t>
            </a:r>
            <a:endParaRPr lang="en-US" sz="700" dirty="0">
              <a:latin typeface="Century Gothic" panose="020B0502020202020204" pitchFamily="34" charset="0"/>
            </a:endParaRPr>
          </a:p>
        </p:txBody>
      </p:sp>
      <p:sp>
        <p:nvSpPr>
          <p:cNvPr id="4" name="Shape 2"/>
          <p:cNvSpPr/>
          <p:nvPr/>
        </p:nvSpPr>
        <p:spPr>
          <a:xfrm>
            <a:off x="496119" y="987698"/>
            <a:ext cx="8151763" cy="3769370"/>
          </a:xfrm>
          <a:prstGeom prst="roundRect">
            <a:avLst>
              <a:gd name="adj" fmla="val 2129"/>
            </a:avLst>
          </a:prstGeom>
          <a:noFill/>
          <a:ln w="4763">
            <a:solidFill>
              <a:srgbClr val="000000">
                <a:alpha val="8000"/>
              </a:srgbClr>
            </a:solidFill>
            <a:prstDash val="solid"/>
          </a:ln>
        </p:spPr>
        <p:txBody>
          <a:bodyPr/>
          <a:lstStyle/>
          <a:p>
            <a:pPr algn="just"/>
            <a:endParaRPr lang="it-IT">
              <a:latin typeface="Century Gothic" panose="020B0502020202020204" pitchFamily="34" charset="0"/>
            </a:endParaRPr>
          </a:p>
        </p:txBody>
      </p:sp>
      <p:sp>
        <p:nvSpPr>
          <p:cNvPr id="5" name="Shape 3"/>
          <p:cNvSpPr/>
          <p:nvPr/>
        </p:nvSpPr>
        <p:spPr>
          <a:xfrm>
            <a:off x="500881" y="992460"/>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6" name="Shape 4"/>
          <p:cNvSpPr/>
          <p:nvPr/>
        </p:nvSpPr>
        <p:spPr>
          <a:xfrm>
            <a:off x="501029" y="987698"/>
            <a:ext cx="809401" cy="213642"/>
          </a:xfrm>
          <a:custGeom>
            <a:avLst/>
            <a:gdLst/>
            <a:ahLst/>
            <a:cxnLst/>
            <a:rect l="l" t="t" r="r" b="b"/>
            <a:pathLst>
              <a:path w="814164" h="208880">
                <a:moveTo>
                  <a:pt x="66869" y="0"/>
                </a:moveTo>
                <a:lnTo>
                  <a:pt x="814164" y="0"/>
                </a:lnTo>
                <a:lnTo>
                  <a:pt x="814164" y="208880"/>
                </a:lnTo>
                <a:lnTo>
                  <a:pt x="0" y="208880"/>
                </a:lnTo>
                <a:lnTo>
                  <a:pt x="0" y="66869"/>
                </a:lnTo>
                <a:arcTo wR="66869" hR="66869" stAng="10800000" swAng="5400000"/>
                <a:close/>
              </a:path>
            </a:pathLst>
          </a:custGeom>
          <a:solidFill>
            <a:srgbClr val="006747"/>
          </a:solidFill>
          <a:ln/>
        </p:spPr>
        <p:txBody>
          <a:bodyPr/>
          <a:lstStyle/>
          <a:p>
            <a:pPr algn="ctr"/>
            <a:endParaRPr lang="it-IT">
              <a:latin typeface="Century Gothic" panose="020B0502020202020204" pitchFamily="34" charset="0"/>
            </a:endParaRPr>
          </a:p>
        </p:txBody>
      </p:sp>
      <p:sp>
        <p:nvSpPr>
          <p:cNvPr id="7" name="Text 5"/>
          <p:cNvSpPr/>
          <p:nvPr/>
        </p:nvSpPr>
        <p:spPr>
          <a:xfrm>
            <a:off x="552471" y="1017836"/>
            <a:ext cx="889830" cy="140345"/>
          </a:xfrm>
          <a:prstGeom prst="rect">
            <a:avLst/>
          </a:prstGeom>
          <a:noFill/>
          <a:ln/>
        </p:spPr>
        <p:txBody>
          <a:bodyPr wrap="none" lIns="0" tIns="0" rIns="0" bIns="0" rtlCol="0" anchor="t"/>
          <a:lstStyle/>
          <a:p>
            <a:pPr marL="7938" algn="ctr">
              <a:lnSpc>
                <a:spcPct val="115000"/>
              </a:lnSpc>
              <a:buNone/>
            </a:pPr>
            <a:r>
              <a:rPr lang="en-US" sz="700" b="1" dirty="0">
                <a:solidFill>
                  <a:srgbClr val="FFFFFF"/>
                </a:solidFill>
                <a:latin typeface="Century Gothic" panose="020B0502020202020204" pitchFamily="34" charset="0"/>
                <a:ea typeface="Geist Bold" pitchFamily="34" charset="-122"/>
                <a:cs typeface="Geist Bold" pitchFamily="34" charset="-120"/>
              </a:rPr>
              <a:t>Campo</a:t>
            </a:r>
            <a:endParaRPr lang="en-US" sz="700" dirty="0">
              <a:latin typeface="Century Gothic" panose="020B0502020202020204" pitchFamily="34" charset="0"/>
            </a:endParaRPr>
          </a:p>
        </p:txBody>
      </p:sp>
      <p:sp>
        <p:nvSpPr>
          <p:cNvPr id="8" name="Shape 6"/>
          <p:cNvSpPr/>
          <p:nvPr/>
        </p:nvSpPr>
        <p:spPr>
          <a:xfrm>
            <a:off x="1315194" y="992460"/>
            <a:ext cx="2849761" cy="208880"/>
          </a:xfrm>
          <a:prstGeom prst="rect">
            <a:avLst/>
          </a:prstGeom>
          <a:solidFill>
            <a:srgbClr val="006747"/>
          </a:solidFill>
          <a:ln/>
        </p:spPr>
        <p:txBody>
          <a:bodyPr/>
          <a:lstStyle/>
          <a:p>
            <a:pPr algn="just"/>
            <a:endParaRPr lang="it-IT">
              <a:latin typeface="Century Gothic" panose="020B0502020202020204" pitchFamily="34" charset="0"/>
            </a:endParaRPr>
          </a:p>
        </p:txBody>
      </p:sp>
      <p:sp>
        <p:nvSpPr>
          <p:cNvPr id="9" name="Text 7"/>
          <p:cNvSpPr/>
          <p:nvPr/>
        </p:nvSpPr>
        <p:spPr>
          <a:xfrm>
            <a:off x="1406723" y="1035621"/>
            <a:ext cx="3123902" cy="122560"/>
          </a:xfrm>
          <a:prstGeom prst="rect">
            <a:avLst/>
          </a:prstGeom>
          <a:noFill/>
          <a:ln/>
        </p:spPr>
        <p:txBody>
          <a:bodyPr wrap="none" lIns="0" tIns="0" rIns="0" bIns="0" rtlCol="0" anchor="t"/>
          <a:lstStyle/>
          <a:p>
            <a:pPr marL="0" indent="0" algn="ctr">
              <a:lnSpc>
                <a:spcPct val="115000"/>
              </a:lnSpc>
              <a:buNone/>
            </a:pPr>
            <a:r>
              <a:rPr lang="en-US" sz="700" b="1" dirty="0">
                <a:solidFill>
                  <a:srgbClr val="FFFFFF"/>
                </a:solidFill>
                <a:latin typeface="Century Gothic" panose="020B0502020202020204" pitchFamily="34" charset="0"/>
                <a:ea typeface="Geist Bold" pitchFamily="34" charset="-122"/>
                <a:cs typeface="Geist Bold" pitchFamily="34" charset="-120"/>
              </a:rPr>
              <a:t>Contenuto</a:t>
            </a:r>
            <a:endParaRPr lang="en-US" sz="700" dirty="0">
              <a:latin typeface="Century Gothic" panose="020B0502020202020204" pitchFamily="34" charset="0"/>
            </a:endParaRPr>
          </a:p>
        </p:txBody>
      </p:sp>
      <p:sp>
        <p:nvSpPr>
          <p:cNvPr id="10" name="Shape 8"/>
          <p:cNvSpPr/>
          <p:nvPr/>
        </p:nvSpPr>
        <p:spPr>
          <a:xfrm>
            <a:off x="4164955" y="992460"/>
            <a:ext cx="2442642" cy="208880"/>
          </a:xfrm>
          <a:prstGeom prst="rect">
            <a:avLst/>
          </a:prstGeom>
          <a:solidFill>
            <a:srgbClr val="006747"/>
          </a:solidFill>
          <a:ln/>
        </p:spPr>
        <p:txBody>
          <a:bodyPr/>
          <a:lstStyle/>
          <a:p>
            <a:pPr algn="just"/>
            <a:endParaRPr lang="it-IT">
              <a:latin typeface="Century Gothic" panose="020B0502020202020204" pitchFamily="34" charset="0"/>
            </a:endParaRPr>
          </a:p>
        </p:txBody>
      </p:sp>
      <p:sp>
        <p:nvSpPr>
          <p:cNvPr id="11" name="Text 9"/>
          <p:cNvSpPr/>
          <p:nvPr/>
        </p:nvSpPr>
        <p:spPr>
          <a:xfrm>
            <a:off x="4256484" y="1035621"/>
            <a:ext cx="2716783" cy="122560"/>
          </a:xfrm>
          <a:prstGeom prst="rect">
            <a:avLst/>
          </a:prstGeom>
          <a:noFill/>
          <a:ln/>
        </p:spPr>
        <p:txBody>
          <a:bodyPr wrap="none" lIns="0" tIns="0" rIns="0" bIns="0" rtlCol="0" anchor="t"/>
          <a:lstStyle/>
          <a:p>
            <a:pPr marL="0" indent="0" algn="ctr">
              <a:lnSpc>
                <a:spcPct val="115000"/>
              </a:lnSpc>
              <a:buNone/>
            </a:pPr>
            <a:r>
              <a:rPr lang="en-US" sz="700" b="1" dirty="0">
                <a:solidFill>
                  <a:srgbClr val="FFFFFF"/>
                </a:solidFill>
                <a:latin typeface="Century Gothic" panose="020B0502020202020204" pitchFamily="34" charset="0"/>
                <a:ea typeface="Geist Bold" pitchFamily="34" charset="-122"/>
                <a:cs typeface="Geist Bold" pitchFamily="34" charset="-120"/>
              </a:rPr>
              <a:t>Soggetto Compilatore</a:t>
            </a:r>
            <a:endParaRPr lang="en-US" sz="700" dirty="0">
              <a:latin typeface="Century Gothic" panose="020B0502020202020204" pitchFamily="34" charset="0"/>
            </a:endParaRPr>
          </a:p>
        </p:txBody>
      </p:sp>
      <p:sp>
        <p:nvSpPr>
          <p:cNvPr id="12" name="Shape 10"/>
          <p:cNvSpPr/>
          <p:nvPr/>
        </p:nvSpPr>
        <p:spPr>
          <a:xfrm>
            <a:off x="6607597" y="992460"/>
            <a:ext cx="2035522" cy="208880"/>
          </a:xfrm>
          <a:custGeom>
            <a:avLst/>
            <a:gdLst/>
            <a:ahLst/>
            <a:cxnLst/>
            <a:rect l="l" t="t" r="r" b="b"/>
            <a:pathLst>
              <a:path w="2035522" h="208880">
                <a:moveTo>
                  <a:pt x="0" y="0"/>
                </a:moveTo>
                <a:lnTo>
                  <a:pt x="1968653" y="0"/>
                </a:lnTo>
                <a:arcTo wR="66869" hR="66869" stAng="16200000" swAng="5400000"/>
                <a:lnTo>
                  <a:pt x="2035522" y="208880"/>
                </a:lnTo>
                <a:lnTo>
                  <a:pt x="0" y="208880"/>
                </a:lnTo>
                <a:lnTo>
                  <a:pt x="0" y="0"/>
                </a:lnTo>
                <a:close/>
              </a:path>
            </a:pathLst>
          </a:custGeom>
          <a:solidFill>
            <a:srgbClr val="006747"/>
          </a:solidFill>
          <a:ln/>
        </p:spPr>
        <p:txBody>
          <a:bodyPr/>
          <a:lstStyle/>
          <a:p>
            <a:pPr algn="just"/>
            <a:endParaRPr lang="it-IT">
              <a:latin typeface="Century Gothic" panose="020B0502020202020204" pitchFamily="34" charset="0"/>
            </a:endParaRPr>
          </a:p>
        </p:txBody>
      </p:sp>
      <p:sp>
        <p:nvSpPr>
          <p:cNvPr id="13" name="Text 11"/>
          <p:cNvSpPr/>
          <p:nvPr/>
        </p:nvSpPr>
        <p:spPr>
          <a:xfrm>
            <a:off x="6699126" y="1035621"/>
            <a:ext cx="2312045" cy="122560"/>
          </a:xfrm>
          <a:prstGeom prst="rect">
            <a:avLst/>
          </a:prstGeom>
          <a:noFill/>
          <a:ln/>
        </p:spPr>
        <p:txBody>
          <a:bodyPr wrap="none" lIns="0" tIns="0" rIns="0" bIns="0" rtlCol="0" anchor="t"/>
          <a:lstStyle/>
          <a:p>
            <a:pPr marL="0" indent="0" algn="ctr">
              <a:lnSpc>
                <a:spcPct val="115000"/>
              </a:lnSpc>
              <a:buNone/>
            </a:pPr>
            <a:r>
              <a:rPr lang="en-US" sz="700" b="1" dirty="0">
                <a:solidFill>
                  <a:srgbClr val="FFFFFF"/>
                </a:solidFill>
                <a:latin typeface="Century Gothic" panose="020B0502020202020204" pitchFamily="34" charset="0"/>
                <a:ea typeface="Geist Bold" pitchFamily="34" charset="-122"/>
                <a:cs typeface="Geist Bold" pitchFamily="34" charset="-120"/>
              </a:rPr>
              <a:t>Note</a:t>
            </a:r>
            <a:endParaRPr lang="en-US" sz="700" dirty="0">
              <a:latin typeface="Century Gothic" panose="020B0502020202020204" pitchFamily="34" charset="0"/>
            </a:endParaRPr>
          </a:p>
        </p:txBody>
      </p:sp>
      <p:sp>
        <p:nvSpPr>
          <p:cNvPr id="14" name="Shape 12"/>
          <p:cNvSpPr/>
          <p:nvPr/>
        </p:nvSpPr>
        <p:spPr>
          <a:xfrm>
            <a:off x="500881" y="1201341"/>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15" name="Text 13"/>
          <p:cNvSpPr/>
          <p:nvPr/>
        </p:nvSpPr>
        <p:spPr>
          <a:xfrm>
            <a:off x="590179" y="1273373"/>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a:t>
            </a:r>
            <a:endParaRPr lang="en-US" sz="700" dirty="0">
              <a:latin typeface="Century Gothic" panose="020B0502020202020204" pitchFamily="34" charset="0"/>
            </a:endParaRPr>
          </a:p>
        </p:txBody>
      </p:sp>
      <p:sp>
        <p:nvSpPr>
          <p:cNvPr id="16" name="Text 14"/>
          <p:cNvSpPr/>
          <p:nvPr/>
        </p:nvSpPr>
        <p:spPr>
          <a:xfrm>
            <a:off x="1406723" y="1244501"/>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 del rifiuto</a:t>
            </a:r>
            <a:endParaRPr lang="en-US" sz="700" dirty="0">
              <a:latin typeface="Century Gothic" panose="020B0502020202020204" pitchFamily="34" charset="0"/>
            </a:endParaRPr>
          </a:p>
        </p:txBody>
      </p:sp>
      <p:sp>
        <p:nvSpPr>
          <p:cNvPr id="17" name="Text 15"/>
          <p:cNvSpPr/>
          <p:nvPr/>
        </p:nvSpPr>
        <p:spPr>
          <a:xfrm>
            <a:off x="4256484" y="1244501"/>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a:t>
            </a:r>
            <a:endParaRPr lang="en-US" sz="700" dirty="0">
              <a:latin typeface="Century Gothic" panose="020B0502020202020204" pitchFamily="34" charset="0"/>
            </a:endParaRPr>
          </a:p>
        </p:txBody>
      </p:sp>
      <p:sp>
        <p:nvSpPr>
          <p:cNvPr id="18" name="Text 16"/>
          <p:cNvSpPr/>
          <p:nvPr/>
        </p:nvSpPr>
        <p:spPr>
          <a:xfrm>
            <a:off x="6699126" y="1244501"/>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Alternativo al campo 2</a:t>
            </a:r>
            <a:endParaRPr lang="en-US" sz="700" dirty="0">
              <a:latin typeface="Century Gothic" panose="020B0502020202020204" pitchFamily="34" charset="0"/>
            </a:endParaRPr>
          </a:p>
        </p:txBody>
      </p:sp>
      <p:sp>
        <p:nvSpPr>
          <p:cNvPr id="19" name="Shape 17"/>
          <p:cNvSpPr/>
          <p:nvPr/>
        </p:nvSpPr>
        <p:spPr>
          <a:xfrm>
            <a:off x="500881" y="1410221"/>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20" name="Text 18"/>
          <p:cNvSpPr/>
          <p:nvPr/>
        </p:nvSpPr>
        <p:spPr>
          <a:xfrm>
            <a:off x="590179" y="1482253"/>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2</a:t>
            </a:r>
            <a:endParaRPr lang="en-US" sz="700" dirty="0">
              <a:latin typeface="Century Gothic" panose="020B0502020202020204" pitchFamily="34" charset="0"/>
            </a:endParaRPr>
          </a:p>
        </p:txBody>
      </p:sp>
      <p:sp>
        <p:nvSpPr>
          <p:cNvPr id="21" name="Text 19"/>
          <p:cNvSpPr/>
          <p:nvPr/>
        </p:nvSpPr>
        <p:spPr>
          <a:xfrm>
            <a:off x="1406723" y="1453381"/>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Detentore del rifiuto</a:t>
            </a:r>
            <a:endParaRPr lang="en-US" sz="700" dirty="0">
              <a:latin typeface="Century Gothic" panose="020B0502020202020204" pitchFamily="34" charset="0"/>
            </a:endParaRPr>
          </a:p>
        </p:txBody>
      </p:sp>
      <p:sp>
        <p:nvSpPr>
          <p:cNvPr id="22" name="Text 20"/>
          <p:cNvSpPr/>
          <p:nvPr/>
        </p:nvSpPr>
        <p:spPr>
          <a:xfrm>
            <a:off x="4256484" y="1453381"/>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Detentore</a:t>
            </a:r>
            <a:endParaRPr lang="en-US" sz="700" dirty="0">
              <a:latin typeface="Century Gothic" panose="020B0502020202020204" pitchFamily="34" charset="0"/>
            </a:endParaRPr>
          </a:p>
        </p:txBody>
      </p:sp>
      <p:sp>
        <p:nvSpPr>
          <p:cNvPr id="23" name="Text 21"/>
          <p:cNvSpPr/>
          <p:nvPr/>
        </p:nvSpPr>
        <p:spPr>
          <a:xfrm>
            <a:off x="6699126" y="1453381"/>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Alternativo al campo 1</a:t>
            </a:r>
            <a:endParaRPr lang="en-US" sz="700" dirty="0">
              <a:latin typeface="Century Gothic" panose="020B0502020202020204" pitchFamily="34" charset="0"/>
            </a:endParaRPr>
          </a:p>
        </p:txBody>
      </p:sp>
      <p:sp>
        <p:nvSpPr>
          <p:cNvPr id="24" name="Shape 22"/>
          <p:cNvSpPr/>
          <p:nvPr/>
        </p:nvSpPr>
        <p:spPr>
          <a:xfrm>
            <a:off x="500881" y="1619101"/>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25" name="Text 23"/>
          <p:cNvSpPr/>
          <p:nvPr/>
        </p:nvSpPr>
        <p:spPr>
          <a:xfrm>
            <a:off x="590179" y="1691133"/>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3</a:t>
            </a:r>
            <a:endParaRPr lang="en-US" sz="700" dirty="0">
              <a:latin typeface="Century Gothic" panose="020B0502020202020204" pitchFamily="34" charset="0"/>
            </a:endParaRPr>
          </a:p>
        </p:txBody>
      </p:sp>
      <p:sp>
        <p:nvSpPr>
          <p:cNvPr id="26" name="Text 24"/>
          <p:cNvSpPr/>
          <p:nvPr/>
        </p:nvSpPr>
        <p:spPr>
          <a:xfrm>
            <a:off x="1406723" y="1662261"/>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Destinatario del rifiuto</a:t>
            </a:r>
            <a:endParaRPr lang="en-US" sz="700" dirty="0">
              <a:latin typeface="Century Gothic" panose="020B0502020202020204" pitchFamily="34" charset="0"/>
            </a:endParaRPr>
          </a:p>
        </p:txBody>
      </p:sp>
      <p:sp>
        <p:nvSpPr>
          <p:cNvPr id="27" name="Text 25"/>
          <p:cNvSpPr/>
          <p:nvPr/>
        </p:nvSpPr>
        <p:spPr>
          <a:xfrm>
            <a:off x="4256484" y="1662261"/>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28" name="Text 26"/>
          <p:cNvSpPr/>
          <p:nvPr/>
        </p:nvSpPr>
        <p:spPr>
          <a:xfrm>
            <a:off x="6699126" y="1662261"/>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Obbligatorio con autorizzazione</a:t>
            </a:r>
            <a:endParaRPr lang="en-US" sz="700" dirty="0">
              <a:latin typeface="Century Gothic" panose="020B0502020202020204" pitchFamily="34" charset="0"/>
            </a:endParaRPr>
          </a:p>
        </p:txBody>
      </p:sp>
      <p:sp>
        <p:nvSpPr>
          <p:cNvPr id="29" name="Shape 27"/>
          <p:cNvSpPr/>
          <p:nvPr/>
        </p:nvSpPr>
        <p:spPr>
          <a:xfrm>
            <a:off x="500881" y="1827981"/>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30" name="Text 28"/>
          <p:cNvSpPr/>
          <p:nvPr/>
        </p:nvSpPr>
        <p:spPr>
          <a:xfrm>
            <a:off x="590179" y="1900014"/>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4</a:t>
            </a:r>
            <a:endParaRPr lang="en-US" sz="700" dirty="0">
              <a:latin typeface="Century Gothic" panose="020B0502020202020204" pitchFamily="34" charset="0"/>
            </a:endParaRPr>
          </a:p>
        </p:txBody>
      </p:sp>
      <p:sp>
        <p:nvSpPr>
          <p:cNvPr id="31" name="Text 29"/>
          <p:cNvSpPr/>
          <p:nvPr/>
        </p:nvSpPr>
        <p:spPr>
          <a:xfrm>
            <a:off x="1406723" y="1871142"/>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Trasportatore</a:t>
            </a:r>
            <a:endParaRPr lang="en-US" sz="700" dirty="0">
              <a:latin typeface="Century Gothic" panose="020B0502020202020204" pitchFamily="34" charset="0"/>
            </a:endParaRPr>
          </a:p>
        </p:txBody>
      </p:sp>
      <p:sp>
        <p:nvSpPr>
          <p:cNvPr id="32" name="Text 30"/>
          <p:cNvSpPr/>
          <p:nvPr/>
        </p:nvSpPr>
        <p:spPr>
          <a:xfrm>
            <a:off x="4256484" y="1871142"/>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33" name="Text 31"/>
          <p:cNvSpPr/>
          <p:nvPr/>
        </p:nvSpPr>
        <p:spPr>
          <a:xfrm>
            <a:off x="6699126" y="1871142"/>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Iscrizione Albo se obbligatoria</a:t>
            </a:r>
            <a:endParaRPr lang="en-US" sz="700" dirty="0">
              <a:latin typeface="Century Gothic" panose="020B0502020202020204" pitchFamily="34" charset="0"/>
            </a:endParaRPr>
          </a:p>
        </p:txBody>
      </p:sp>
      <p:sp>
        <p:nvSpPr>
          <p:cNvPr id="34" name="Shape 32"/>
          <p:cNvSpPr/>
          <p:nvPr/>
        </p:nvSpPr>
        <p:spPr>
          <a:xfrm>
            <a:off x="500881" y="2036862"/>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35" name="Text 33"/>
          <p:cNvSpPr/>
          <p:nvPr/>
        </p:nvSpPr>
        <p:spPr>
          <a:xfrm>
            <a:off x="590179" y="2108894"/>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5</a:t>
            </a:r>
            <a:endParaRPr lang="en-US" sz="700" dirty="0">
              <a:latin typeface="Century Gothic" panose="020B0502020202020204" pitchFamily="34" charset="0"/>
            </a:endParaRPr>
          </a:p>
        </p:txBody>
      </p:sp>
      <p:sp>
        <p:nvSpPr>
          <p:cNvPr id="36" name="Text 34"/>
          <p:cNvSpPr/>
          <p:nvPr/>
        </p:nvSpPr>
        <p:spPr>
          <a:xfrm>
            <a:off x="1406723" y="2080022"/>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Intermediario o Commerciante</a:t>
            </a:r>
            <a:endParaRPr lang="en-US" sz="700" dirty="0">
              <a:latin typeface="Century Gothic" panose="020B0502020202020204" pitchFamily="34" charset="0"/>
            </a:endParaRPr>
          </a:p>
        </p:txBody>
      </p:sp>
      <p:sp>
        <p:nvSpPr>
          <p:cNvPr id="37" name="Text 35"/>
          <p:cNvSpPr/>
          <p:nvPr/>
        </p:nvSpPr>
        <p:spPr>
          <a:xfrm>
            <a:off x="4256484" y="2080022"/>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38" name="Text 36"/>
          <p:cNvSpPr/>
          <p:nvPr/>
        </p:nvSpPr>
        <p:spPr>
          <a:xfrm>
            <a:off x="6699126" y="2080022"/>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Se presente</a:t>
            </a:r>
            <a:endParaRPr lang="en-US" sz="700" dirty="0">
              <a:latin typeface="Century Gothic" panose="020B0502020202020204" pitchFamily="34" charset="0"/>
            </a:endParaRPr>
          </a:p>
        </p:txBody>
      </p:sp>
      <p:sp>
        <p:nvSpPr>
          <p:cNvPr id="39" name="Shape 37"/>
          <p:cNvSpPr/>
          <p:nvPr/>
        </p:nvSpPr>
        <p:spPr>
          <a:xfrm>
            <a:off x="500881" y="2245742"/>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40" name="Text 38"/>
          <p:cNvSpPr/>
          <p:nvPr/>
        </p:nvSpPr>
        <p:spPr>
          <a:xfrm>
            <a:off x="590179" y="2317774"/>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6</a:t>
            </a:r>
            <a:endParaRPr lang="en-US" sz="700" dirty="0">
              <a:latin typeface="Century Gothic" panose="020B0502020202020204" pitchFamily="34" charset="0"/>
            </a:endParaRPr>
          </a:p>
        </p:txBody>
      </p:sp>
      <p:sp>
        <p:nvSpPr>
          <p:cNvPr id="41" name="Text 39"/>
          <p:cNvSpPr/>
          <p:nvPr/>
        </p:nvSpPr>
        <p:spPr>
          <a:xfrm>
            <a:off x="1406723" y="2288902"/>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Caratteristiche del rifiuto</a:t>
            </a:r>
            <a:endParaRPr lang="en-US" sz="700" dirty="0">
              <a:latin typeface="Century Gothic" panose="020B0502020202020204" pitchFamily="34" charset="0"/>
            </a:endParaRPr>
          </a:p>
        </p:txBody>
      </p:sp>
      <p:sp>
        <p:nvSpPr>
          <p:cNvPr id="42" name="Text 40"/>
          <p:cNvSpPr/>
          <p:nvPr/>
        </p:nvSpPr>
        <p:spPr>
          <a:xfrm>
            <a:off x="4256484" y="2288902"/>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43" name="Text 41"/>
          <p:cNvSpPr/>
          <p:nvPr/>
        </p:nvSpPr>
        <p:spPr>
          <a:xfrm>
            <a:off x="6699126" y="2288902"/>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EER, HP, stato fisico, quantità</a:t>
            </a:r>
            <a:endParaRPr lang="en-US" sz="700" dirty="0">
              <a:latin typeface="Century Gothic" panose="020B0502020202020204" pitchFamily="34" charset="0"/>
            </a:endParaRPr>
          </a:p>
        </p:txBody>
      </p:sp>
      <p:sp>
        <p:nvSpPr>
          <p:cNvPr id="44" name="Shape 42"/>
          <p:cNvSpPr/>
          <p:nvPr/>
        </p:nvSpPr>
        <p:spPr>
          <a:xfrm>
            <a:off x="500881" y="2454622"/>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45" name="Text 43"/>
          <p:cNvSpPr/>
          <p:nvPr/>
        </p:nvSpPr>
        <p:spPr>
          <a:xfrm>
            <a:off x="590179" y="2526654"/>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7</a:t>
            </a:r>
            <a:endParaRPr lang="en-US" sz="700" dirty="0">
              <a:latin typeface="Century Gothic" panose="020B0502020202020204" pitchFamily="34" charset="0"/>
            </a:endParaRPr>
          </a:p>
        </p:txBody>
      </p:sp>
      <p:sp>
        <p:nvSpPr>
          <p:cNvPr id="46" name="Text 44"/>
          <p:cNvSpPr/>
          <p:nvPr/>
        </p:nvSpPr>
        <p:spPr>
          <a:xfrm>
            <a:off x="1406723" y="2497782"/>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Firma produttore/detentore</a:t>
            </a:r>
            <a:endParaRPr lang="en-US" sz="700" dirty="0">
              <a:latin typeface="Century Gothic" panose="020B0502020202020204" pitchFamily="34" charset="0"/>
            </a:endParaRPr>
          </a:p>
        </p:txBody>
      </p:sp>
      <p:sp>
        <p:nvSpPr>
          <p:cNvPr id="47" name="Text 45"/>
          <p:cNvSpPr/>
          <p:nvPr/>
        </p:nvSpPr>
        <p:spPr>
          <a:xfrm>
            <a:off x="4256484" y="2497782"/>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48" name="Text 46"/>
          <p:cNvSpPr/>
          <p:nvPr/>
        </p:nvSpPr>
        <p:spPr>
          <a:xfrm>
            <a:off x="6699126" y="2497782"/>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Autografa o elettronica</a:t>
            </a:r>
            <a:endParaRPr lang="en-US" sz="700" dirty="0">
              <a:latin typeface="Century Gothic" panose="020B0502020202020204" pitchFamily="34" charset="0"/>
            </a:endParaRPr>
          </a:p>
        </p:txBody>
      </p:sp>
      <p:sp>
        <p:nvSpPr>
          <p:cNvPr id="49" name="Shape 47"/>
          <p:cNvSpPr/>
          <p:nvPr/>
        </p:nvSpPr>
        <p:spPr>
          <a:xfrm>
            <a:off x="500881" y="2663503"/>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50" name="Text 48"/>
          <p:cNvSpPr/>
          <p:nvPr/>
        </p:nvSpPr>
        <p:spPr>
          <a:xfrm>
            <a:off x="590179" y="2735535"/>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8</a:t>
            </a:r>
            <a:endParaRPr lang="en-US" sz="700" dirty="0">
              <a:latin typeface="Century Gothic" panose="020B0502020202020204" pitchFamily="34" charset="0"/>
            </a:endParaRPr>
          </a:p>
        </p:txBody>
      </p:sp>
      <p:sp>
        <p:nvSpPr>
          <p:cNvPr id="51" name="Text 49"/>
          <p:cNvSpPr/>
          <p:nvPr/>
        </p:nvSpPr>
        <p:spPr>
          <a:xfrm>
            <a:off x="1406723" y="2706663"/>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Conducente e inizio trasporto</a:t>
            </a:r>
            <a:endParaRPr lang="en-US" sz="700" dirty="0">
              <a:latin typeface="Century Gothic" panose="020B0502020202020204" pitchFamily="34" charset="0"/>
            </a:endParaRPr>
          </a:p>
        </p:txBody>
      </p:sp>
      <p:sp>
        <p:nvSpPr>
          <p:cNvPr id="52" name="Text 50"/>
          <p:cNvSpPr/>
          <p:nvPr/>
        </p:nvSpPr>
        <p:spPr>
          <a:xfrm>
            <a:off x="4256484" y="2706663"/>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53" name="Text 51"/>
          <p:cNvSpPr/>
          <p:nvPr/>
        </p:nvSpPr>
        <p:spPr>
          <a:xfrm>
            <a:off x="6699126" y="2706663"/>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Non compilare per trasporto ferroviario</a:t>
            </a:r>
            <a:endParaRPr lang="en-US" sz="700" dirty="0">
              <a:latin typeface="Century Gothic" panose="020B0502020202020204" pitchFamily="34" charset="0"/>
            </a:endParaRPr>
          </a:p>
        </p:txBody>
      </p:sp>
      <p:sp>
        <p:nvSpPr>
          <p:cNvPr id="54" name="Shape 52"/>
          <p:cNvSpPr/>
          <p:nvPr/>
        </p:nvSpPr>
        <p:spPr>
          <a:xfrm>
            <a:off x="500881" y="2872383"/>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55" name="Text 53"/>
          <p:cNvSpPr/>
          <p:nvPr/>
        </p:nvSpPr>
        <p:spPr>
          <a:xfrm>
            <a:off x="590179" y="2944415"/>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9</a:t>
            </a:r>
            <a:endParaRPr lang="en-US" sz="700" dirty="0">
              <a:latin typeface="Century Gothic" panose="020B0502020202020204" pitchFamily="34" charset="0"/>
            </a:endParaRPr>
          </a:p>
        </p:txBody>
      </p:sp>
      <p:sp>
        <p:nvSpPr>
          <p:cNvPr id="56" name="Text 54"/>
          <p:cNvSpPr/>
          <p:nvPr/>
        </p:nvSpPr>
        <p:spPr>
          <a:xfrm>
            <a:off x="1406723" y="2915543"/>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Dati trasporto (targhe, percorso)</a:t>
            </a:r>
            <a:endParaRPr lang="en-US" sz="700" dirty="0">
              <a:latin typeface="Century Gothic" panose="020B0502020202020204" pitchFamily="34" charset="0"/>
            </a:endParaRPr>
          </a:p>
        </p:txBody>
      </p:sp>
      <p:sp>
        <p:nvSpPr>
          <p:cNvPr id="57" name="Text 55"/>
          <p:cNvSpPr/>
          <p:nvPr/>
        </p:nvSpPr>
        <p:spPr>
          <a:xfrm>
            <a:off x="4256484" y="2915543"/>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58" name="Text 56"/>
          <p:cNvSpPr/>
          <p:nvPr/>
        </p:nvSpPr>
        <p:spPr>
          <a:xfrm>
            <a:off x="6699126" y="2915543"/>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Non compilare per trasporto ferroviario</a:t>
            </a:r>
            <a:endParaRPr lang="en-US" sz="700" dirty="0">
              <a:latin typeface="Century Gothic" panose="020B0502020202020204" pitchFamily="34" charset="0"/>
            </a:endParaRPr>
          </a:p>
        </p:txBody>
      </p:sp>
      <p:sp>
        <p:nvSpPr>
          <p:cNvPr id="59" name="Shape 57"/>
          <p:cNvSpPr/>
          <p:nvPr/>
        </p:nvSpPr>
        <p:spPr>
          <a:xfrm>
            <a:off x="500881" y="3081263"/>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60" name="Text 58"/>
          <p:cNvSpPr/>
          <p:nvPr/>
        </p:nvSpPr>
        <p:spPr>
          <a:xfrm>
            <a:off x="590179" y="3153295"/>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10</a:t>
            </a:r>
            <a:endParaRPr lang="en-US" sz="700" dirty="0">
              <a:latin typeface="Century Gothic" panose="020B0502020202020204" pitchFamily="34" charset="0"/>
            </a:endParaRPr>
          </a:p>
        </p:txBody>
      </p:sp>
      <p:sp>
        <p:nvSpPr>
          <p:cNvPr id="61" name="Text 59"/>
          <p:cNvSpPr/>
          <p:nvPr/>
        </p:nvSpPr>
        <p:spPr>
          <a:xfrm>
            <a:off x="1406723" y="3124423"/>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Microraccolta/Intermodale</a:t>
            </a:r>
            <a:endParaRPr lang="en-US" sz="700" dirty="0">
              <a:latin typeface="Century Gothic" panose="020B0502020202020204" pitchFamily="34" charset="0"/>
            </a:endParaRPr>
          </a:p>
        </p:txBody>
      </p:sp>
      <p:sp>
        <p:nvSpPr>
          <p:cNvPr id="62" name="Text 60"/>
          <p:cNvSpPr/>
          <p:nvPr/>
        </p:nvSpPr>
        <p:spPr>
          <a:xfrm>
            <a:off x="4256484" y="3124423"/>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a:t>
            </a:r>
            <a:endParaRPr lang="en-US" sz="700" dirty="0">
              <a:latin typeface="Century Gothic" panose="020B0502020202020204" pitchFamily="34" charset="0"/>
            </a:endParaRPr>
          </a:p>
        </p:txBody>
      </p:sp>
      <p:sp>
        <p:nvSpPr>
          <p:cNvPr id="63" name="Text 61"/>
          <p:cNvSpPr/>
          <p:nvPr/>
        </p:nvSpPr>
        <p:spPr>
          <a:xfrm>
            <a:off x="6699126" y="3124423"/>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Microraccolta: in attesa di disposizioni</a:t>
            </a:r>
            <a:endParaRPr lang="en-US" sz="700" dirty="0">
              <a:latin typeface="Century Gothic" panose="020B0502020202020204" pitchFamily="34" charset="0"/>
            </a:endParaRPr>
          </a:p>
        </p:txBody>
      </p:sp>
      <p:sp>
        <p:nvSpPr>
          <p:cNvPr id="64" name="Shape 62"/>
          <p:cNvSpPr/>
          <p:nvPr/>
        </p:nvSpPr>
        <p:spPr>
          <a:xfrm>
            <a:off x="500881" y="3290143"/>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65" name="Text 63"/>
          <p:cNvSpPr/>
          <p:nvPr/>
        </p:nvSpPr>
        <p:spPr>
          <a:xfrm>
            <a:off x="590179" y="3362176"/>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11</a:t>
            </a:r>
            <a:endParaRPr lang="en-US" sz="700" dirty="0">
              <a:latin typeface="Century Gothic" panose="020B0502020202020204" pitchFamily="34" charset="0"/>
            </a:endParaRPr>
          </a:p>
        </p:txBody>
      </p:sp>
      <p:sp>
        <p:nvSpPr>
          <p:cNvPr id="66" name="Text 64"/>
          <p:cNvSpPr/>
          <p:nvPr/>
        </p:nvSpPr>
        <p:spPr>
          <a:xfrm>
            <a:off x="1406723" y="3333304"/>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Firma conducente</a:t>
            </a:r>
            <a:endParaRPr lang="en-US" sz="700" dirty="0">
              <a:latin typeface="Century Gothic" panose="020B0502020202020204" pitchFamily="34" charset="0"/>
            </a:endParaRPr>
          </a:p>
        </p:txBody>
      </p:sp>
      <p:sp>
        <p:nvSpPr>
          <p:cNvPr id="67" name="Text 65"/>
          <p:cNvSpPr/>
          <p:nvPr/>
        </p:nvSpPr>
        <p:spPr>
          <a:xfrm>
            <a:off x="4256484" y="3333304"/>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Conducente</a:t>
            </a:r>
            <a:endParaRPr lang="en-US" sz="700" dirty="0">
              <a:latin typeface="Century Gothic" panose="020B0502020202020204" pitchFamily="34" charset="0"/>
            </a:endParaRPr>
          </a:p>
        </p:txBody>
      </p:sp>
      <p:sp>
        <p:nvSpPr>
          <p:cNvPr id="68" name="Text 66"/>
          <p:cNvSpPr/>
          <p:nvPr/>
        </p:nvSpPr>
        <p:spPr>
          <a:xfrm>
            <a:off x="6699126" y="3333304"/>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Autografa o elettronica</a:t>
            </a:r>
            <a:endParaRPr lang="en-US" sz="700" dirty="0">
              <a:latin typeface="Century Gothic" panose="020B0502020202020204" pitchFamily="34" charset="0"/>
            </a:endParaRPr>
          </a:p>
        </p:txBody>
      </p:sp>
      <p:sp>
        <p:nvSpPr>
          <p:cNvPr id="69" name="Shape 67"/>
          <p:cNvSpPr/>
          <p:nvPr/>
        </p:nvSpPr>
        <p:spPr>
          <a:xfrm>
            <a:off x="500881" y="3499024"/>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70" name="Text 68"/>
          <p:cNvSpPr/>
          <p:nvPr/>
        </p:nvSpPr>
        <p:spPr>
          <a:xfrm>
            <a:off x="590179" y="3571056"/>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12</a:t>
            </a:r>
            <a:endParaRPr lang="en-US" sz="700" dirty="0">
              <a:latin typeface="Century Gothic" panose="020B0502020202020204" pitchFamily="34" charset="0"/>
            </a:endParaRPr>
          </a:p>
        </p:txBody>
      </p:sp>
      <p:sp>
        <p:nvSpPr>
          <p:cNvPr id="71" name="Text 69"/>
          <p:cNvSpPr/>
          <p:nvPr/>
        </p:nvSpPr>
        <p:spPr>
          <a:xfrm>
            <a:off x="1406723" y="3542184"/>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Sezione destinatario (accettazione)</a:t>
            </a:r>
            <a:endParaRPr lang="en-US" sz="700" dirty="0">
              <a:latin typeface="Century Gothic" panose="020B0502020202020204" pitchFamily="34" charset="0"/>
            </a:endParaRPr>
          </a:p>
        </p:txBody>
      </p:sp>
      <p:sp>
        <p:nvSpPr>
          <p:cNvPr id="72" name="Text 70"/>
          <p:cNvSpPr/>
          <p:nvPr/>
        </p:nvSpPr>
        <p:spPr>
          <a:xfrm>
            <a:off x="4256484" y="3542184"/>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Destinatario</a:t>
            </a:r>
            <a:endParaRPr lang="en-US" sz="700" dirty="0">
              <a:latin typeface="Century Gothic" panose="020B0502020202020204" pitchFamily="34" charset="0"/>
            </a:endParaRPr>
          </a:p>
        </p:txBody>
      </p:sp>
      <p:sp>
        <p:nvSpPr>
          <p:cNvPr id="73" name="Text 71"/>
          <p:cNvSpPr/>
          <p:nvPr/>
        </p:nvSpPr>
        <p:spPr>
          <a:xfrm>
            <a:off x="6699126" y="3542184"/>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Accettato/parziale/respinto</a:t>
            </a:r>
            <a:endParaRPr lang="en-US" sz="700" dirty="0">
              <a:latin typeface="Century Gothic" panose="020B0502020202020204" pitchFamily="34" charset="0"/>
            </a:endParaRPr>
          </a:p>
        </p:txBody>
      </p:sp>
      <p:sp>
        <p:nvSpPr>
          <p:cNvPr id="74" name="Shape 72"/>
          <p:cNvSpPr/>
          <p:nvPr/>
        </p:nvSpPr>
        <p:spPr>
          <a:xfrm>
            <a:off x="500881" y="3707904"/>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75" name="Text 73"/>
          <p:cNvSpPr/>
          <p:nvPr/>
        </p:nvSpPr>
        <p:spPr>
          <a:xfrm>
            <a:off x="590179" y="3779936"/>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13</a:t>
            </a:r>
            <a:endParaRPr lang="en-US" sz="700" dirty="0">
              <a:latin typeface="Century Gothic" panose="020B0502020202020204" pitchFamily="34" charset="0"/>
            </a:endParaRPr>
          </a:p>
        </p:txBody>
      </p:sp>
      <p:sp>
        <p:nvSpPr>
          <p:cNvPr id="76" name="Text 74"/>
          <p:cNvSpPr/>
          <p:nvPr/>
        </p:nvSpPr>
        <p:spPr>
          <a:xfrm>
            <a:off x="1406723" y="3751064"/>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Trasbordo parziale</a:t>
            </a:r>
            <a:endParaRPr lang="en-US" sz="700" dirty="0">
              <a:latin typeface="Century Gothic" panose="020B0502020202020204" pitchFamily="34" charset="0"/>
            </a:endParaRPr>
          </a:p>
        </p:txBody>
      </p:sp>
      <p:sp>
        <p:nvSpPr>
          <p:cNvPr id="77" name="Text 75"/>
          <p:cNvSpPr/>
          <p:nvPr/>
        </p:nvSpPr>
        <p:spPr>
          <a:xfrm>
            <a:off x="4256484" y="3751064"/>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Trasportatore</a:t>
            </a:r>
            <a:endParaRPr lang="en-US" sz="700" dirty="0">
              <a:latin typeface="Century Gothic" panose="020B0502020202020204" pitchFamily="34" charset="0"/>
            </a:endParaRPr>
          </a:p>
        </p:txBody>
      </p:sp>
      <p:sp>
        <p:nvSpPr>
          <p:cNvPr id="78" name="Text 76"/>
          <p:cNvSpPr/>
          <p:nvPr/>
        </p:nvSpPr>
        <p:spPr>
          <a:xfrm>
            <a:off x="6699126" y="3751064"/>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Se applicabile</a:t>
            </a:r>
            <a:endParaRPr lang="en-US" sz="700" dirty="0">
              <a:latin typeface="Century Gothic" panose="020B0502020202020204" pitchFamily="34" charset="0"/>
            </a:endParaRPr>
          </a:p>
        </p:txBody>
      </p:sp>
      <p:sp>
        <p:nvSpPr>
          <p:cNvPr id="79" name="Shape 77"/>
          <p:cNvSpPr/>
          <p:nvPr/>
        </p:nvSpPr>
        <p:spPr>
          <a:xfrm>
            <a:off x="500881" y="3916784"/>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80" name="Text 78"/>
          <p:cNvSpPr/>
          <p:nvPr/>
        </p:nvSpPr>
        <p:spPr>
          <a:xfrm>
            <a:off x="590179" y="3988816"/>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14</a:t>
            </a:r>
            <a:endParaRPr lang="en-US" sz="700" dirty="0">
              <a:latin typeface="Century Gothic" panose="020B0502020202020204" pitchFamily="34" charset="0"/>
            </a:endParaRPr>
          </a:p>
        </p:txBody>
      </p:sp>
      <p:sp>
        <p:nvSpPr>
          <p:cNvPr id="81" name="Text 79"/>
          <p:cNvSpPr/>
          <p:nvPr/>
        </p:nvSpPr>
        <p:spPr>
          <a:xfrm>
            <a:off x="1406723" y="3959944"/>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Trasbordo totale</a:t>
            </a:r>
            <a:endParaRPr lang="en-US" sz="700" dirty="0">
              <a:latin typeface="Century Gothic" panose="020B0502020202020204" pitchFamily="34" charset="0"/>
            </a:endParaRPr>
          </a:p>
        </p:txBody>
      </p:sp>
      <p:sp>
        <p:nvSpPr>
          <p:cNvPr id="82" name="Text 80"/>
          <p:cNvSpPr/>
          <p:nvPr/>
        </p:nvSpPr>
        <p:spPr>
          <a:xfrm>
            <a:off x="4256484" y="3959944"/>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Trasportatore</a:t>
            </a:r>
            <a:endParaRPr lang="en-US" sz="700" dirty="0">
              <a:latin typeface="Century Gothic" panose="020B0502020202020204" pitchFamily="34" charset="0"/>
            </a:endParaRPr>
          </a:p>
        </p:txBody>
      </p:sp>
      <p:sp>
        <p:nvSpPr>
          <p:cNvPr id="83" name="Text 81"/>
          <p:cNvSpPr/>
          <p:nvPr/>
        </p:nvSpPr>
        <p:spPr>
          <a:xfrm>
            <a:off x="6699126" y="3959944"/>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Se applicabile</a:t>
            </a:r>
            <a:endParaRPr lang="en-US" sz="700" dirty="0">
              <a:latin typeface="Century Gothic" panose="020B0502020202020204" pitchFamily="34" charset="0"/>
            </a:endParaRPr>
          </a:p>
        </p:txBody>
      </p:sp>
      <p:sp>
        <p:nvSpPr>
          <p:cNvPr id="84" name="Shape 82"/>
          <p:cNvSpPr/>
          <p:nvPr/>
        </p:nvSpPr>
        <p:spPr>
          <a:xfrm>
            <a:off x="500881" y="4125664"/>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85" name="Text 83"/>
          <p:cNvSpPr/>
          <p:nvPr/>
        </p:nvSpPr>
        <p:spPr>
          <a:xfrm>
            <a:off x="590179" y="4197697"/>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15</a:t>
            </a:r>
            <a:endParaRPr lang="en-US" sz="700" dirty="0">
              <a:latin typeface="Century Gothic" panose="020B0502020202020204" pitchFamily="34" charset="0"/>
            </a:endParaRPr>
          </a:p>
        </p:txBody>
      </p:sp>
      <p:sp>
        <p:nvSpPr>
          <p:cNvPr id="86" name="Text 84"/>
          <p:cNvSpPr/>
          <p:nvPr/>
        </p:nvSpPr>
        <p:spPr>
          <a:xfrm>
            <a:off x="1406723" y="4168825"/>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Sosta tecnica (stazionamento)</a:t>
            </a:r>
            <a:endParaRPr lang="en-US" sz="700" dirty="0">
              <a:latin typeface="Century Gothic" panose="020B0502020202020204" pitchFamily="34" charset="0"/>
            </a:endParaRPr>
          </a:p>
        </p:txBody>
      </p:sp>
      <p:sp>
        <p:nvSpPr>
          <p:cNvPr id="87" name="Text 85"/>
          <p:cNvSpPr/>
          <p:nvPr/>
        </p:nvSpPr>
        <p:spPr>
          <a:xfrm>
            <a:off x="4256484" y="4168825"/>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Trasportatore</a:t>
            </a:r>
            <a:endParaRPr lang="en-US" sz="700" dirty="0">
              <a:latin typeface="Century Gothic" panose="020B0502020202020204" pitchFamily="34" charset="0"/>
            </a:endParaRPr>
          </a:p>
        </p:txBody>
      </p:sp>
      <p:sp>
        <p:nvSpPr>
          <p:cNvPr id="88" name="Text 86"/>
          <p:cNvSpPr/>
          <p:nvPr/>
        </p:nvSpPr>
        <p:spPr>
          <a:xfrm>
            <a:off x="6699126" y="4168825"/>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Se applicabile</a:t>
            </a:r>
            <a:endParaRPr lang="en-US" sz="700" dirty="0">
              <a:latin typeface="Century Gothic" panose="020B0502020202020204" pitchFamily="34" charset="0"/>
            </a:endParaRPr>
          </a:p>
        </p:txBody>
      </p:sp>
      <p:sp>
        <p:nvSpPr>
          <p:cNvPr id="89" name="Shape 87"/>
          <p:cNvSpPr/>
          <p:nvPr/>
        </p:nvSpPr>
        <p:spPr>
          <a:xfrm>
            <a:off x="500881" y="4334545"/>
            <a:ext cx="8142238" cy="208880"/>
          </a:xfrm>
          <a:prstGeom prst="rect">
            <a:avLst/>
          </a:prstGeom>
          <a:solidFill>
            <a:srgbClr val="FFFFFF">
              <a:alpha val="4000"/>
            </a:srgbClr>
          </a:solidFill>
          <a:ln/>
        </p:spPr>
        <p:txBody>
          <a:bodyPr/>
          <a:lstStyle/>
          <a:p>
            <a:pPr algn="just"/>
            <a:endParaRPr lang="it-IT">
              <a:latin typeface="Century Gothic" panose="020B0502020202020204" pitchFamily="34" charset="0"/>
            </a:endParaRPr>
          </a:p>
        </p:txBody>
      </p:sp>
      <p:sp>
        <p:nvSpPr>
          <p:cNvPr id="90" name="Text 88"/>
          <p:cNvSpPr/>
          <p:nvPr/>
        </p:nvSpPr>
        <p:spPr>
          <a:xfrm>
            <a:off x="590179" y="4406577"/>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16</a:t>
            </a:r>
            <a:endParaRPr lang="en-US" sz="700" dirty="0">
              <a:latin typeface="Century Gothic" panose="020B0502020202020204" pitchFamily="34" charset="0"/>
            </a:endParaRPr>
          </a:p>
        </p:txBody>
      </p:sp>
      <p:sp>
        <p:nvSpPr>
          <p:cNvPr id="91" name="Text 89"/>
          <p:cNvSpPr/>
          <p:nvPr/>
        </p:nvSpPr>
        <p:spPr>
          <a:xfrm>
            <a:off x="1406723" y="4377705"/>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Secondo destinatario</a:t>
            </a:r>
            <a:endParaRPr lang="en-US" sz="700" dirty="0">
              <a:latin typeface="Century Gothic" panose="020B0502020202020204" pitchFamily="34" charset="0"/>
            </a:endParaRPr>
          </a:p>
        </p:txBody>
      </p:sp>
      <p:sp>
        <p:nvSpPr>
          <p:cNvPr id="92" name="Text 90"/>
          <p:cNvSpPr/>
          <p:nvPr/>
        </p:nvSpPr>
        <p:spPr>
          <a:xfrm>
            <a:off x="4256484" y="4377705"/>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Produttore/Detentore o Trasportatore</a:t>
            </a:r>
            <a:endParaRPr lang="en-US" sz="700" dirty="0">
              <a:latin typeface="Century Gothic" panose="020B0502020202020204" pitchFamily="34" charset="0"/>
            </a:endParaRPr>
          </a:p>
        </p:txBody>
      </p:sp>
      <p:sp>
        <p:nvSpPr>
          <p:cNvPr id="93" name="Text 91"/>
          <p:cNvSpPr/>
          <p:nvPr/>
        </p:nvSpPr>
        <p:spPr>
          <a:xfrm>
            <a:off x="6699126" y="4377705"/>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In caso di respingimento/variazione</a:t>
            </a:r>
            <a:endParaRPr lang="en-US" sz="700" dirty="0">
              <a:latin typeface="Century Gothic" panose="020B0502020202020204" pitchFamily="34" charset="0"/>
            </a:endParaRPr>
          </a:p>
        </p:txBody>
      </p:sp>
      <p:sp>
        <p:nvSpPr>
          <p:cNvPr id="94" name="Shape 92"/>
          <p:cNvSpPr/>
          <p:nvPr/>
        </p:nvSpPr>
        <p:spPr>
          <a:xfrm>
            <a:off x="500881" y="4543425"/>
            <a:ext cx="8142238" cy="208880"/>
          </a:xfrm>
          <a:prstGeom prst="rect">
            <a:avLst/>
          </a:prstGeom>
          <a:solidFill>
            <a:srgbClr val="000000">
              <a:alpha val="4000"/>
            </a:srgbClr>
          </a:solidFill>
          <a:ln/>
        </p:spPr>
        <p:txBody>
          <a:bodyPr/>
          <a:lstStyle/>
          <a:p>
            <a:pPr algn="just"/>
            <a:endParaRPr lang="it-IT">
              <a:latin typeface="Century Gothic" panose="020B0502020202020204" pitchFamily="34" charset="0"/>
            </a:endParaRPr>
          </a:p>
        </p:txBody>
      </p:sp>
      <p:sp>
        <p:nvSpPr>
          <p:cNvPr id="95" name="Text 93"/>
          <p:cNvSpPr/>
          <p:nvPr/>
        </p:nvSpPr>
        <p:spPr>
          <a:xfrm>
            <a:off x="590179" y="4615457"/>
            <a:ext cx="889830" cy="93688"/>
          </a:xfrm>
          <a:prstGeom prst="rect">
            <a:avLst/>
          </a:prstGeom>
          <a:noFill/>
          <a:ln/>
        </p:spPr>
        <p:txBody>
          <a:bodyPr wrap="none" lIns="0" tIns="0" rIns="0" bIns="0" rtlCol="0" anchor="t"/>
          <a:lstStyle/>
          <a:p>
            <a:pPr marL="0" indent="0" algn="ctr">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17</a:t>
            </a:r>
            <a:endParaRPr lang="en-US" sz="700" dirty="0">
              <a:latin typeface="Century Gothic" panose="020B0502020202020204" pitchFamily="34" charset="0"/>
            </a:endParaRPr>
          </a:p>
        </p:txBody>
      </p:sp>
      <p:sp>
        <p:nvSpPr>
          <p:cNvPr id="96" name="Text 94"/>
          <p:cNvSpPr/>
          <p:nvPr/>
        </p:nvSpPr>
        <p:spPr>
          <a:xfrm>
            <a:off x="1406723" y="4586585"/>
            <a:ext cx="3123902"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Annotazioni</a:t>
            </a:r>
            <a:endParaRPr lang="en-US" sz="700" dirty="0">
              <a:latin typeface="Century Gothic" panose="020B0502020202020204" pitchFamily="34" charset="0"/>
            </a:endParaRPr>
          </a:p>
        </p:txBody>
      </p:sp>
      <p:sp>
        <p:nvSpPr>
          <p:cNvPr id="97" name="Text 95"/>
          <p:cNvSpPr/>
          <p:nvPr/>
        </p:nvSpPr>
        <p:spPr>
          <a:xfrm>
            <a:off x="4256484" y="4586585"/>
            <a:ext cx="2716783"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Tutti i soggetti</a:t>
            </a:r>
            <a:endParaRPr lang="en-US" sz="700" dirty="0">
              <a:latin typeface="Century Gothic" panose="020B0502020202020204" pitchFamily="34" charset="0"/>
            </a:endParaRPr>
          </a:p>
        </p:txBody>
      </p:sp>
      <p:sp>
        <p:nvSpPr>
          <p:cNvPr id="98" name="Text 96"/>
          <p:cNvSpPr/>
          <p:nvPr/>
        </p:nvSpPr>
        <p:spPr>
          <a:xfrm>
            <a:off x="6699126" y="4586585"/>
            <a:ext cx="2312045" cy="122560"/>
          </a:xfrm>
          <a:prstGeom prst="rect">
            <a:avLst/>
          </a:prstGeom>
          <a:noFill/>
          <a:ln/>
        </p:spPr>
        <p:txBody>
          <a:bodyPr wrap="none" lIns="0" tIns="0" rIns="0" bIns="0" rtlCol="0" anchor="t"/>
          <a:lstStyle/>
          <a:p>
            <a:pPr marL="0" indent="0" algn="just">
              <a:lnSpc>
                <a:spcPct val="115000"/>
              </a:lnSpc>
              <a:buNone/>
            </a:pPr>
            <a:r>
              <a:rPr lang="en-US" sz="700" dirty="0">
                <a:solidFill>
                  <a:srgbClr val="4B4A4A"/>
                </a:solidFill>
                <a:latin typeface="Century Gothic" panose="020B0502020202020204" pitchFamily="34" charset="0"/>
                <a:ea typeface="Geist" pitchFamily="34" charset="-122"/>
                <a:cs typeface="Geist" pitchFamily="34" charset="-120"/>
              </a:rPr>
              <a:t>Note integrative e chiarimenti</a:t>
            </a:r>
            <a:endParaRPr lang="en-US" sz="700" dirty="0">
              <a:latin typeface="Century Gothic" panose="020B0502020202020204" pitchFamily="34"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name="Slide 29">
    <p:spTree>
      <p:nvGrpSpPr>
        <p:cNvPr id="1" name=""/>
        <p:cNvGrpSpPr/>
        <p:nvPr/>
      </p:nvGrpSpPr>
      <p:grpSpPr>
        <a:xfrm>
          <a:off x="0" y="0"/>
          <a:ext cx="0" cy="0"/>
          <a:chOff x="0" y="0"/>
          <a:chExt cx="0" cy="0"/>
        </a:xfrm>
      </p:grpSpPr>
      <p:sp>
        <p:nvSpPr>
          <p:cNvPr id="2" name="Text 0"/>
          <p:cNvSpPr/>
          <p:nvPr/>
        </p:nvSpPr>
        <p:spPr>
          <a:xfrm>
            <a:off x="496119" y="481608"/>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Sommario del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documento</a:t>
            </a:r>
            <a:endParaRPr lang="en-US" sz="2400" dirty="0">
              <a:latin typeface="Century Gothic" panose="020B0502020202020204" pitchFamily="34" charset="0"/>
            </a:endParaRPr>
          </a:p>
        </p:txBody>
      </p:sp>
      <p:sp>
        <p:nvSpPr>
          <p:cNvPr id="3" name="Text 1"/>
          <p:cNvSpPr/>
          <p:nvPr/>
        </p:nvSpPr>
        <p:spPr>
          <a:xfrm>
            <a:off x="496119" y="1117178"/>
            <a:ext cx="8151763"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presente documento — Allegato 2 al D.M. n. 59 del 2023 — fornisce le istruzioni complete per la compilazione del FIR, articolate nelle seguenti sezioni principali.</a:t>
            </a:r>
            <a:endParaRPr lang="en-US" sz="950" dirty="0">
              <a:latin typeface="Century Gothic" panose="020B0502020202020204" pitchFamily="34" charset="0"/>
            </a:endParaRPr>
          </a:p>
        </p:txBody>
      </p:sp>
      <p:sp>
        <p:nvSpPr>
          <p:cNvPr id="4" name="Text 2"/>
          <p:cNvSpPr/>
          <p:nvPr/>
        </p:nvSpPr>
        <p:spPr>
          <a:xfrm>
            <a:off x="496119" y="1653629"/>
            <a:ext cx="248022" cy="155004"/>
          </a:xfrm>
          <a:prstGeom prst="rect">
            <a:avLst/>
          </a:prstGeom>
          <a:noFill/>
          <a:ln/>
        </p:spPr>
        <p:txBody>
          <a:bodyPr wrap="none" lIns="0" tIns="0" rIns="0" bIns="0" rtlCol="0" anchor="ctr"/>
          <a:lstStyle/>
          <a:p>
            <a:pPr marL="0" indent="0" algn="ctr">
              <a:lnSpc>
                <a:spcPct val="100000"/>
              </a:lnSpc>
              <a:buNone/>
            </a:pPr>
            <a:r>
              <a:rPr lang="en-US" sz="950" dirty="0">
                <a:solidFill>
                  <a:srgbClr val="4B4A4A"/>
                </a:solidFill>
                <a:latin typeface="Century Gothic" panose="020B0502020202020204" pitchFamily="34" charset="0"/>
                <a:ea typeface="Noto Serif Light" pitchFamily="34" charset="-122"/>
                <a:cs typeface="Noto Serif Light" pitchFamily="34" charset="-120"/>
              </a:rPr>
              <a:t>01</a:t>
            </a:r>
            <a:endParaRPr lang="en-US" sz="950" dirty="0">
              <a:latin typeface="Century Gothic" panose="020B0502020202020204" pitchFamily="34" charset="0"/>
            </a:endParaRPr>
          </a:p>
        </p:txBody>
      </p:sp>
      <p:sp>
        <p:nvSpPr>
          <p:cNvPr id="5" name="Shape 3"/>
          <p:cNvSpPr/>
          <p:nvPr/>
        </p:nvSpPr>
        <p:spPr>
          <a:xfrm>
            <a:off x="496119" y="1850082"/>
            <a:ext cx="4013895" cy="14288"/>
          </a:xfrm>
          <a:prstGeom prst="rect">
            <a:avLst/>
          </a:prstGeom>
          <a:solidFill>
            <a:srgbClr val="006747"/>
          </a:solidFill>
          <a:ln/>
        </p:spPr>
        <p:txBody>
          <a:bodyPr/>
          <a:lstStyle/>
          <a:p>
            <a:pPr algn="ctr"/>
            <a:endParaRPr lang="it-IT">
              <a:latin typeface="Century Gothic" panose="020B0502020202020204" pitchFamily="34" charset="0"/>
            </a:endParaRPr>
          </a:p>
        </p:txBody>
      </p:sp>
      <p:sp>
        <p:nvSpPr>
          <p:cNvPr id="6" name="Text 4"/>
          <p:cNvSpPr/>
          <p:nvPr/>
        </p:nvSpPr>
        <p:spPr>
          <a:xfrm>
            <a:off x="496119" y="1940644"/>
            <a:ext cx="4013895"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Principi Generali e Intestazione</a:t>
            </a:r>
            <a:endParaRPr lang="en-US" sz="1200" dirty="0">
              <a:latin typeface="Century Gothic" panose="020B0502020202020204" pitchFamily="34" charset="0"/>
            </a:endParaRPr>
          </a:p>
        </p:txBody>
      </p:sp>
      <p:sp>
        <p:nvSpPr>
          <p:cNvPr id="7" name="Text 5"/>
          <p:cNvSpPr/>
          <p:nvPr/>
        </p:nvSpPr>
        <p:spPr>
          <a:xfrm>
            <a:off x="496119" y="2208907"/>
            <a:ext cx="4013895"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Definizione del FIR, finalità di tracciabilità, numero progressivo, data di emissione e gestione del registro cronologico di carico e scarico.</a:t>
            </a:r>
            <a:endParaRPr lang="en-US" sz="950" dirty="0">
              <a:latin typeface="Century Gothic" panose="020B0502020202020204" pitchFamily="34" charset="0"/>
            </a:endParaRPr>
          </a:p>
        </p:txBody>
      </p:sp>
      <p:sp>
        <p:nvSpPr>
          <p:cNvPr id="8" name="Text 6"/>
          <p:cNvSpPr/>
          <p:nvPr/>
        </p:nvSpPr>
        <p:spPr>
          <a:xfrm>
            <a:off x="4633987" y="1653629"/>
            <a:ext cx="248022" cy="155004"/>
          </a:xfrm>
          <a:prstGeom prst="rect">
            <a:avLst/>
          </a:prstGeom>
          <a:noFill/>
          <a:ln/>
        </p:spPr>
        <p:txBody>
          <a:bodyPr wrap="none" lIns="0" tIns="0" rIns="0" bIns="0" rtlCol="0" anchor="ctr"/>
          <a:lstStyle/>
          <a:p>
            <a:pPr marL="0" indent="0" algn="ctr">
              <a:lnSpc>
                <a:spcPct val="100000"/>
              </a:lnSpc>
              <a:buNone/>
            </a:pPr>
            <a:r>
              <a:rPr lang="en-US" sz="950" dirty="0">
                <a:solidFill>
                  <a:srgbClr val="4B4A4A"/>
                </a:solidFill>
                <a:latin typeface="Century Gothic" panose="020B0502020202020204" pitchFamily="34" charset="0"/>
                <a:ea typeface="Noto Serif Light" pitchFamily="34" charset="-122"/>
                <a:cs typeface="Noto Serif Light" pitchFamily="34" charset="-120"/>
              </a:rPr>
              <a:t>02</a:t>
            </a:r>
            <a:endParaRPr lang="en-US" sz="950" dirty="0">
              <a:latin typeface="Century Gothic" panose="020B0502020202020204" pitchFamily="34" charset="0"/>
            </a:endParaRPr>
          </a:p>
        </p:txBody>
      </p:sp>
      <p:sp>
        <p:nvSpPr>
          <p:cNvPr id="9" name="Shape 7"/>
          <p:cNvSpPr/>
          <p:nvPr/>
        </p:nvSpPr>
        <p:spPr>
          <a:xfrm>
            <a:off x="4633987" y="1850082"/>
            <a:ext cx="4013895" cy="14288"/>
          </a:xfrm>
          <a:prstGeom prst="rect">
            <a:avLst/>
          </a:prstGeom>
          <a:solidFill>
            <a:srgbClr val="006747"/>
          </a:solidFill>
          <a:ln/>
        </p:spPr>
        <p:txBody>
          <a:bodyPr/>
          <a:lstStyle/>
          <a:p>
            <a:pPr algn="ctr"/>
            <a:endParaRPr lang="it-IT">
              <a:latin typeface="Century Gothic" panose="020B0502020202020204" pitchFamily="34" charset="0"/>
            </a:endParaRPr>
          </a:p>
        </p:txBody>
      </p:sp>
      <p:sp>
        <p:nvSpPr>
          <p:cNvPr id="10" name="Text 8"/>
          <p:cNvSpPr/>
          <p:nvPr/>
        </p:nvSpPr>
        <p:spPr>
          <a:xfrm>
            <a:off x="4633987" y="1940644"/>
            <a:ext cx="4013895"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Compilazione Standard (Campi 1–17)</a:t>
            </a:r>
            <a:endParaRPr lang="en-US" sz="1200" dirty="0">
              <a:latin typeface="Century Gothic" panose="020B0502020202020204" pitchFamily="34" charset="0"/>
            </a:endParaRPr>
          </a:p>
        </p:txBody>
      </p:sp>
      <p:sp>
        <p:nvSpPr>
          <p:cNvPr id="11" name="Text 9"/>
          <p:cNvSpPr/>
          <p:nvPr/>
        </p:nvSpPr>
        <p:spPr>
          <a:xfrm>
            <a:off x="4633987" y="2208907"/>
            <a:ext cx="4013895"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Istruzioni dettagliate per ciascun campo: produttore, detentore, destinatario, trasportatore, intermediario, caratteristiche del rifiuto, firme, trasporto, accettazione e annotazioni.</a:t>
            </a:r>
            <a:endParaRPr lang="en-US" sz="950" dirty="0">
              <a:latin typeface="Century Gothic" panose="020B0502020202020204" pitchFamily="34" charset="0"/>
            </a:endParaRPr>
          </a:p>
        </p:txBody>
      </p:sp>
      <p:sp>
        <p:nvSpPr>
          <p:cNvPr id="12" name="Text 10"/>
          <p:cNvSpPr/>
          <p:nvPr/>
        </p:nvSpPr>
        <p:spPr>
          <a:xfrm>
            <a:off x="496119" y="3021285"/>
            <a:ext cx="248022" cy="155004"/>
          </a:xfrm>
          <a:prstGeom prst="rect">
            <a:avLst/>
          </a:prstGeom>
          <a:noFill/>
          <a:ln/>
        </p:spPr>
        <p:txBody>
          <a:bodyPr wrap="none" lIns="0" tIns="0" rIns="0" bIns="0" rtlCol="0" anchor="ctr"/>
          <a:lstStyle/>
          <a:p>
            <a:pPr marL="0" indent="0" algn="ctr">
              <a:lnSpc>
                <a:spcPct val="100000"/>
              </a:lnSpc>
              <a:buNone/>
            </a:pPr>
            <a:r>
              <a:rPr lang="en-US" sz="950" dirty="0">
                <a:solidFill>
                  <a:srgbClr val="4B4A4A"/>
                </a:solidFill>
                <a:latin typeface="Century Gothic" panose="020B0502020202020204" pitchFamily="34" charset="0"/>
                <a:ea typeface="Noto Serif Light" pitchFamily="34" charset="-122"/>
                <a:cs typeface="Noto Serif Light" pitchFamily="34" charset="-120"/>
              </a:rPr>
              <a:t>03</a:t>
            </a:r>
            <a:endParaRPr lang="en-US" sz="950" dirty="0">
              <a:latin typeface="Century Gothic" panose="020B0502020202020204" pitchFamily="34" charset="0"/>
            </a:endParaRPr>
          </a:p>
        </p:txBody>
      </p:sp>
      <p:sp>
        <p:nvSpPr>
          <p:cNvPr id="13" name="Shape 11"/>
          <p:cNvSpPr/>
          <p:nvPr/>
        </p:nvSpPr>
        <p:spPr>
          <a:xfrm>
            <a:off x="496119" y="3217738"/>
            <a:ext cx="4013895" cy="14288"/>
          </a:xfrm>
          <a:prstGeom prst="rect">
            <a:avLst/>
          </a:prstGeom>
          <a:solidFill>
            <a:srgbClr val="006747"/>
          </a:solidFill>
          <a:ln/>
        </p:spPr>
        <p:txBody>
          <a:bodyPr/>
          <a:lstStyle/>
          <a:p>
            <a:pPr algn="ctr"/>
            <a:endParaRPr lang="it-IT">
              <a:latin typeface="Century Gothic" panose="020B0502020202020204" pitchFamily="34" charset="0"/>
            </a:endParaRPr>
          </a:p>
        </p:txBody>
      </p:sp>
      <p:sp>
        <p:nvSpPr>
          <p:cNvPr id="14" name="Text 12"/>
          <p:cNvSpPr/>
          <p:nvPr/>
        </p:nvSpPr>
        <p:spPr>
          <a:xfrm>
            <a:off x="496119" y="3308300"/>
            <a:ext cx="4013895"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Situazioni Specifiche (Sezione 2)</a:t>
            </a:r>
            <a:endParaRPr lang="en-US" sz="1200" dirty="0">
              <a:latin typeface="Century Gothic" panose="020B0502020202020204" pitchFamily="34" charset="0"/>
            </a:endParaRPr>
          </a:p>
        </p:txBody>
      </p:sp>
      <p:sp>
        <p:nvSpPr>
          <p:cNvPr id="15" name="Text 13"/>
          <p:cNvSpPr/>
          <p:nvPr/>
        </p:nvSpPr>
        <p:spPr>
          <a:xfrm>
            <a:off x="496119" y="3576563"/>
            <a:ext cx="4013895" cy="992312"/>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Procedure per: manutenzione e piccoli interventi edili, costruzione/demolizione, manutenzione infrastrutture, reti fognarie, trasporto intermodale, microraccolta, trasbordi parziali e totali, stazionamento, imprenditore agricolo, trasporto ferroviario, marittimo e variazione del destinatario.</a:t>
            </a:r>
            <a:endParaRPr lang="en-US" sz="950" dirty="0">
              <a:latin typeface="Century Gothic" panose="020B0502020202020204" pitchFamily="34" charset="0"/>
            </a:endParaRPr>
          </a:p>
        </p:txBody>
      </p:sp>
      <p:sp>
        <p:nvSpPr>
          <p:cNvPr id="16" name="Text 14"/>
          <p:cNvSpPr/>
          <p:nvPr/>
        </p:nvSpPr>
        <p:spPr>
          <a:xfrm>
            <a:off x="4633987" y="3021285"/>
            <a:ext cx="248022" cy="155004"/>
          </a:xfrm>
          <a:prstGeom prst="rect">
            <a:avLst/>
          </a:prstGeom>
          <a:noFill/>
          <a:ln/>
        </p:spPr>
        <p:txBody>
          <a:bodyPr wrap="none" lIns="0" tIns="0" rIns="0" bIns="0" rtlCol="0" anchor="ctr"/>
          <a:lstStyle/>
          <a:p>
            <a:pPr marL="0" indent="0" algn="ctr">
              <a:lnSpc>
                <a:spcPct val="100000"/>
              </a:lnSpc>
              <a:buNone/>
            </a:pPr>
            <a:r>
              <a:rPr lang="en-US" sz="950" dirty="0">
                <a:solidFill>
                  <a:srgbClr val="4B4A4A"/>
                </a:solidFill>
                <a:latin typeface="Century Gothic" panose="020B0502020202020204" pitchFamily="34" charset="0"/>
                <a:ea typeface="Noto Serif Light" pitchFamily="34" charset="-122"/>
                <a:cs typeface="Noto Serif Light" pitchFamily="34" charset="-120"/>
              </a:rPr>
              <a:t>04</a:t>
            </a:r>
            <a:endParaRPr lang="en-US" sz="950" dirty="0">
              <a:latin typeface="Century Gothic" panose="020B0502020202020204" pitchFamily="34" charset="0"/>
            </a:endParaRPr>
          </a:p>
        </p:txBody>
      </p:sp>
      <p:sp>
        <p:nvSpPr>
          <p:cNvPr id="17" name="Shape 15"/>
          <p:cNvSpPr/>
          <p:nvPr/>
        </p:nvSpPr>
        <p:spPr>
          <a:xfrm>
            <a:off x="4633987" y="3217738"/>
            <a:ext cx="4013895" cy="14288"/>
          </a:xfrm>
          <a:prstGeom prst="rect">
            <a:avLst/>
          </a:prstGeom>
          <a:solidFill>
            <a:srgbClr val="006747"/>
          </a:solidFill>
          <a:ln/>
        </p:spPr>
        <p:txBody>
          <a:bodyPr/>
          <a:lstStyle/>
          <a:p>
            <a:pPr algn="ctr"/>
            <a:endParaRPr lang="it-IT">
              <a:latin typeface="Century Gothic" panose="020B0502020202020204" pitchFamily="34" charset="0"/>
            </a:endParaRPr>
          </a:p>
        </p:txBody>
      </p:sp>
      <p:sp>
        <p:nvSpPr>
          <p:cNvPr id="18" name="Text 16"/>
          <p:cNvSpPr/>
          <p:nvPr/>
        </p:nvSpPr>
        <p:spPr>
          <a:xfrm>
            <a:off x="4633987" y="3308300"/>
            <a:ext cx="4013895"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Allegati (Tabelle 1–7)</a:t>
            </a:r>
            <a:endParaRPr lang="en-US" sz="1200" dirty="0">
              <a:latin typeface="Century Gothic" panose="020B0502020202020204" pitchFamily="34" charset="0"/>
            </a:endParaRPr>
          </a:p>
        </p:txBody>
      </p:sp>
      <p:sp>
        <p:nvSpPr>
          <p:cNvPr id="19" name="Text 17"/>
          <p:cNvSpPr/>
          <p:nvPr/>
        </p:nvSpPr>
        <p:spPr>
          <a:xfrm>
            <a:off x="4633987" y="3576563"/>
            <a:ext cx="4013895"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Tipologia autorizzazioni, caratteristiche di pericolo HP1–HP15, stati fisici, causali di respingimento, classificazione del rifiuto per origine, operazioni di recupero R1–R13 e operazioni di smaltimento D1–D15.</a:t>
            </a:r>
            <a:endParaRPr lang="en-US" sz="950" dirty="0">
              <a:latin typeface="Century Gothic" panose="020B0502020202020204"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name="Slide 30">
    <p:spTree>
      <p:nvGrpSpPr>
        <p:cNvPr id="1" name=""/>
        <p:cNvGrpSpPr/>
        <p:nvPr/>
      </p:nvGrpSpPr>
      <p:grpSpPr>
        <a:xfrm>
          <a:off x="0" y="0"/>
          <a:ext cx="0" cy="0"/>
          <a:chOff x="0" y="0"/>
          <a:chExt cx="0" cy="0"/>
        </a:xfrm>
      </p:grpSpPr>
      <p:sp>
        <p:nvSpPr>
          <p:cNvPr id="2" name="Text 0"/>
          <p:cNvSpPr/>
          <p:nvPr/>
        </p:nvSpPr>
        <p:spPr>
          <a:xfrm>
            <a:off x="496119" y="421704"/>
            <a:ext cx="8151763" cy="369466"/>
          </a:xfrm>
          <a:prstGeom prst="rect">
            <a:avLst/>
          </a:prstGeom>
          <a:noFill/>
          <a:ln/>
        </p:spPr>
        <p:txBody>
          <a:bodyPr wrap="none" lIns="0" tIns="0" rIns="0" bIns="0" rtlCol="0" anchor="t"/>
          <a:lstStyle/>
          <a:p>
            <a:pPr marL="0" indent="0" algn="just">
              <a:lnSpc>
                <a:spcPct val="104000"/>
              </a:lnSpc>
              <a:buNone/>
            </a:pPr>
            <a:r>
              <a:rPr lang="en-US" sz="2300" b="1" dirty="0" err="1">
                <a:solidFill>
                  <a:srgbClr val="006747"/>
                </a:solidFill>
                <a:latin typeface="Century Gothic" panose="020B0502020202020204" pitchFamily="34" charset="0"/>
                <a:ea typeface="Noto Serif Bold" pitchFamily="34" charset="-122"/>
                <a:cs typeface="Noto Serif Bold" pitchFamily="34" charset="-120"/>
              </a:rPr>
              <a:t>Riferimenti</a:t>
            </a:r>
            <a:r>
              <a:rPr lang="en-US" sz="2300" b="1" dirty="0">
                <a:solidFill>
                  <a:srgbClr val="006747"/>
                </a:solidFill>
                <a:latin typeface="Century Gothic" panose="020B0502020202020204" pitchFamily="34" charset="0"/>
                <a:ea typeface="Noto Serif Bold" pitchFamily="34" charset="-122"/>
                <a:cs typeface="Noto Serif Bold" pitchFamily="34" charset="-120"/>
              </a:rPr>
              <a:t> </a:t>
            </a:r>
            <a:r>
              <a:rPr lang="en-US" sz="2300" b="1" dirty="0" err="1">
                <a:solidFill>
                  <a:srgbClr val="006747"/>
                </a:solidFill>
                <a:latin typeface="Century Gothic" panose="020B0502020202020204" pitchFamily="34" charset="0"/>
                <a:ea typeface="Noto Serif Bold" pitchFamily="34" charset="-122"/>
                <a:cs typeface="Noto Serif Bold" pitchFamily="34" charset="-120"/>
              </a:rPr>
              <a:t>normativi</a:t>
            </a:r>
            <a:endParaRPr lang="en-US" sz="2300" dirty="0">
              <a:latin typeface="Century Gothic" panose="020B0502020202020204" pitchFamily="34" charset="0"/>
            </a:endParaRPr>
          </a:p>
        </p:txBody>
      </p:sp>
      <p:sp>
        <p:nvSpPr>
          <p:cNvPr id="3" name="Text 1"/>
          <p:cNvSpPr/>
          <p:nvPr/>
        </p:nvSpPr>
        <p:spPr>
          <a:xfrm>
            <a:off x="496119" y="1016496"/>
            <a:ext cx="8608963" cy="184696"/>
          </a:xfrm>
          <a:prstGeom prst="rect">
            <a:avLst/>
          </a:prstGeom>
          <a:noFill/>
          <a:ln/>
        </p:spPr>
        <p:txBody>
          <a:bodyPr wrap="none" lIns="0" tIns="0" rIns="0" bIns="0" rtlCol="0" anchor="t"/>
          <a:lstStyle/>
          <a:p>
            <a:pPr marL="0" indent="0" algn="l">
              <a:lnSpc>
                <a:spcPct val="130000"/>
              </a:lnSpc>
              <a:buNone/>
            </a:pPr>
            <a:r>
              <a:rPr lang="en-US" sz="900" dirty="0">
                <a:solidFill>
                  <a:srgbClr val="4B4A4A"/>
                </a:solidFill>
                <a:latin typeface="Geist" pitchFamily="34" charset="0"/>
                <a:ea typeface="Geist" pitchFamily="34" charset="-122"/>
                <a:cs typeface="Geist" pitchFamily="34" charset="-120"/>
              </a:rPr>
              <a:t>Le presenti istruzioni sono emanate in attuazione del quadro normativo di seguito riepilogato.</a:t>
            </a:r>
            <a:endParaRPr lang="en-US" sz="9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327919"/>
            <a:ext cx="4019550" cy="1440656"/>
          </a:xfrm>
          <a:prstGeom prst="rect">
            <a:avLst/>
          </a:prstGeom>
        </p:spPr>
      </p:pic>
      <p:sp>
        <p:nvSpPr>
          <p:cNvPr id="5" name="Text 2"/>
          <p:cNvSpPr/>
          <p:nvPr/>
        </p:nvSpPr>
        <p:spPr>
          <a:xfrm>
            <a:off x="685726" y="1460376"/>
            <a:ext cx="3697486" cy="184696"/>
          </a:xfrm>
          <a:prstGeom prst="rect">
            <a:avLst/>
          </a:prstGeom>
          <a:noFill/>
          <a:ln/>
        </p:spPr>
        <p:txBody>
          <a:bodyPr wrap="none" lIns="0" tIns="0" rIns="0" bIns="0" rtlCol="0" anchor="t"/>
          <a:lstStyle/>
          <a:p>
            <a:pPr marL="0" indent="0" algn="just">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D.M. n. 59 del 4 aprile 2023</a:t>
            </a:r>
            <a:endParaRPr lang="en-US" sz="1150" dirty="0">
              <a:latin typeface="Century Gothic" panose="020B0502020202020204" pitchFamily="34" charset="0"/>
            </a:endParaRPr>
          </a:p>
        </p:txBody>
      </p:sp>
      <p:sp>
        <p:nvSpPr>
          <p:cNvPr id="6" name="Text 3"/>
          <p:cNvSpPr/>
          <p:nvPr/>
        </p:nvSpPr>
        <p:spPr>
          <a:xfrm>
            <a:off x="685726" y="1712640"/>
            <a:ext cx="3697486" cy="738783"/>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Regolamento recante la disciplina del sistema di tracciabilità dei rifiuti e del Registro Elettronico Nazionale per la Tracciabilità dei Rifiuti (RENTRI), ai sensi dell'art. 188-bis del D.Lgs. 152/2006. Il FIR è disciplinato dall'art. 5 e dall'Allegato II al decreto.</a:t>
            </a:r>
            <a:endParaRPr lang="en-US" sz="900" dirty="0">
              <a:latin typeface="Century Gothic" panose="020B0502020202020204" pitchFamily="34" charset="0"/>
            </a:endParaRPr>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628331" y="1327919"/>
            <a:ext cx="4019550" cy="1440656"/>
          </a:xfrm>
          <a:prstGeom prst="rect">
            <a:avLst/>
          </a:prstGeom>
        </p:spPr>
      </p:pic>
      <p:sp>
        <p:nvSpPr>
          <p:cNvPr id="8" name="Text 4"/>
          <p:cNvSpPr/>
          <p:nvPr/>
        </p:nvSpPr>
        <p:spPr>
          <a:xfrm>
            <a:off x="4817938" y="1460376"/>
            <a:ext cx="3697486" cy="184696"/>
          </a:xfrm>
          <a:prstGeom prst="rect">
            <a:avLst/>
          </a:prstGeom>
          <a:noFill/>
          <a:ln/>
        </p:spPr>
        <p:txBody>
          <a:bodyPr wrap="none" lIns="0" tIns="0" rIns="0" bIns="0" rtlCol="0" anchor="t"/>
          <a:lstStyle/>
          <a:p>
            <a:pPr marL="0" indent="0" algn="just">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D.Lgs. 3 aprile 2006, n. 152 (Codice dell'Ambiente)</a:t>
            </a:r>
            <a:endParaRPr lang="en-US" sz="1150" dirty="0">
              <a:latin typeface="Century Gothic" panose="020B0502020202020204" pitchFamily="34" charset="0"/>
            </a:endParaRPr>
          </a:p>
        </p:txBody>
      </p:sp>
      <p:sp>
        <p:nvSpPr>
          <p:cNvPr id="9" name="Text 5"/>
          <p:cNvSpPr/>
          <p:nvPr/>
        </p:nvSpPr>
        <p:spPr>
          <a:xfrm>
            <a:off x="4817938" y="1712640"/>
            <a:ext cx="3697486" cy="923479"/>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Testo normativo di riferimento per la classificazione dei rifiuti (artt. 183, 184, 184-bis), la tracciabilità (artt. 188-bis, 190, 193), le operazioni di recupero e smaltimento, le attività di bonifica (art. 242) e le disposizioni speciali per manutenzione (art. 230), agricoltura (art. 2135 c.c.) e costruzione/demolizione (art. 185-bis).</a:t>
            </a:r>
            <a:endParaRPr lang="en-US" sz="900" dirty="0">
              <a:latin typeface="Century Gothic" panose="020B0502020202020204" pitchFamily="34" charset="0"/>
            </a:endParaRPr>
          </a:p>
        </p:txBody>
      </p:sp>
      <p:pic>
        <p:nvPicPr>
          <p:cNvPr id="10" name="Image 2"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2881238"/>
            <a:ext cx="4019550" cy="1255961"/>
          </a:xfrm>
          <a:prstGeom prst="rect">
            <a:avLst/>
          </a:prstGeom>
        </p:spPr>
      </p:pic>
      <p:sp>
        <p:nvSpPr>
          <p:cNvPr id="11" name="Text 6"/>
          <p:cNvSpPr/>
          <p:nvPr/>
        </p:nvSpPr>
        <p:spPr>
          <a:xfrm>
            <a:off x="685726" y="3013695"/>
            <a:ext cx="3697486" cy="184696"/>
          </a:xfrm>
          <a:prstGeom prst="rect">
            <a:avLst/>
          </a:prstGeom>
          <a:noFill/>
          <a:ln/>
        </p:spPr>
        <p:txBody>
          <a:bodyPr wrap="none" lIns="0" tIns="0" rIns="0" bIns="0" rtlCol="0" anchor="t"/>
          <a:lstStyle/>
          <a:p>
            <a:pPr marL="0" indent="0" algn="just">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Decreto Direttoriale n. 143 del 06/11/2023</a:t>
            </a:r>
            <a:endParaRPr lang="en-US" sz="1150" dirty="0">
              <a:latin typeface="Century Gothic" panose="020B0502020202020204" pitchFamily="34" charset="0"/>
            </a:endParaRPr>
          </a:p>
        </p:txBody>
      </p:sp>
      <p:sp>
        <p:nvSpPr>
          <p:cNvPr id="12" name="Text 7"/>
          <p:cNvSpPr/>
          <p:nvPr/>
        </p:nvSpPr>
        <p:spPr>
          <a:xfrm>
            <a:off x="685726" y="3265959"/>
            <a:ext cx="3697486" cy="738783"/>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Modalità Operative per la sottoscrizione elettronica del FIR digitale, applicabili a tutti i soggetti (produttore/detentore, trasportatore, destinatario) in ogni fase di compilazione del formulario in formato digitale.</a:t>
            </a:r>
            <a:endParaRPr lang="en-US" sz="900" dirty="0">
              <a:latin typeface="Century Gothic" panose="020B0502020202020204" pitchFamily="34" charset="0"/>
            </a:endParaRPr>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628331" y="2881238"/>
            <a:ext cx="4019550" cy="1255961"/>
          </a:xfrm>
          <a:prstGeom prst="rect">
            <a:avLst/>
          </a:prstGeom>
        </p:spPr>
      </p:pic>
      <p:sp>
        <p:nvSpPr>
          <p:cNvPr id="14" name="Text 8"/>
          <p:cNvSpPr/>
          <p:nvPr/>
        </p:nvSpPr>
        <p:spPr>
          <a:xfrm>
            <a:off x="4817938" y="3013695"/>
            <a:ext cx="3697486" cy="369391"/>
          </a:xfrm>
          <a:prstGeom prst="rect">
            <a:avLst/>
          </a:prstGeom>
          <a:noFill/>
          <a:ln/>
        </p:spPr>
        <p:txBody>
          <a:bodyPr wrap="square" lIns="0" tIns="0" rIns="0" bIns="0" rtlCol="0" anchor="t">
            <a:normAutofit/>
          </a:bodyPr>
          <a:lstStyle/>
          <a:p>
            <a:pPr marL="0" indent="0" algn="just">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Delibera Albo Nazionale Gestori Ambientali n. 14 del 21/12/2021</a:t>
            </a:r>
            <a:endParaRPr lang="en-US" sz="1150" dirty="0">
              <a:latin typeface="Century Gothic" panose="020B0502020202020204" pitchFamily="34" charset="0"/>
            </a:endParaRPr>
          </a:p>
        </p:txBody>
      </p:sp>
      <p:sp>
        <p:nvSpPr>
          <p:cNvPr id="15" name="Text 9"/>
          <p:cNvSpPr/>
          <p:nvPr/>
        </p:nvSpPr>
        <p:spPr>
          <a:xfrm>
            <a:off x="4817938" y="3450654"/>
            <a:ext cx="3697486" cy="554087"/>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Modello dedicato per i rifiuti prodotti da attività di pulizia manutentiva delle reti fognarie (art. 230, comma 5 del D.Lgs. 152/2006), da utilizzare fino all'adozione di ulteriori disposizioni.</a:t>
            </a:r>
            <a:endParaRPr lang="en-US" sz="900" dirty="0">
              <a:latin typeface="Century Gothic" panose="020B0502020202020204" pitchFamily="34" charset="0"/>
            </a:endParaRPr>
          </a:p>
        </p:txBody>
      </p:sp>
      <p:sp>
        <p:nvSpPr>
          <p:cNvPr id="16" name="Shape 10"/>
          <p:cNvSpPr/>
          <p:nvPr/>
        </p:nvSpPr>
        <p:spPr>
          <a:xfrm>
            <a:off x="496119" y="4263926"/>
            <a:ext cx="8151763" cy="457795"/>
          </a:xfrm>
          <a:prstGeom prst="roundRect">
            <a:avLst>
              <a:gd name="adj" fmla="val 23244"/>
            </a:avLst>
          </a:prstGeom>
          <a:solidFill>
            <a:srgbClr val="CCFFEF"/>
          </a:solidFill>
          <a:ln/>
        </p:spPr>
        <p:txBody>
          <a:bodyPr/>
          <a:lstStyle/>
          <a:p>
            <a:pPr algn="just"/>
            <a:endParaRPr lang="it-IT">
              <a:latin typeface="Century Gothic" panose="020B0502020202020204" pitchFamily="34" charset="0"/>
            </a:endParaRPr>
          </a:p>
        </p:txBody>
      </p:sp>
      <p:pic>
        <p:nvPicPr>
          <p:cNvPr id="17" name="Image 4" descr="preencoded.png"/>
          <p:cNvPicPr>
            <a:picLocks noChangeAspect="1"/>
          </p:cNvPicPr>
          <p:nvPr/>
        </p:nvPicPr>
        <p:blipFill>
          <a:blip r:embed="rId5"/>
          <a:stretch>
            <a:fillRect/>
          </a:stretch>
        </p:blipFill>
        <p:spPr>
          <a:xfrm>
            <a:off x="614288" y="4426521"/>
            <a:ext cx="147786" cy="118170"/>
          </a:xfrm>
          <a:prstGeom prst="rect">
            <a:avLst/>
          </a:prstGeom>
        </p:spPr>
      </p:pic>
      <p:sp>
        <p:nvSpPr>
          <p:cNvPr id="18" name="Text 11"/>
          <p:cNvSpPr/>
          <p:nvPr/>
        </p:nvSpPr>
        <p:spPr>
          <a:xfrm>
            <a:off x="880244" y="4406131"/>
            <a:ext cx="8106668" cy="184696"/>
          </a:xfrm>
          <a:prstGeom prst="rect">
            <a:avLst/>
          </a:prstGeom>
          <a:noFill/>
          <a:ln/>
        </p:spPr>
        <p:txBody>
          <a:bodyPr wrap="none" lIns="0" tIns="0" rIns="0" bIns="0" rtlCol="0" anchor="t"/>
          <a:lstStyle/>
          <a:p>
            <a:pPr marL="0" indent="0" algn="just">
              <a:lnSpc>
                <a:spcPct val="130000"/>
              </a:lnSpc>
              <a:buNone/>
            </a:pPr>
            <a:r>
              <a:rPr lang="en-US" sz="900" dirty="0">
                <a:solidFill>
                  <a:srgbClr val="000000"/>
                </a:solidFill>
                <a:latin typeface="Century Gothic" panose="020B0502020202020204" pitchFamily="34" charset="0"/>
                <a:ea typeface="Geist" pitchFamily="34" charset="-122"/>
                <a:cs typeface="Geist" pitchFamily="34" charset="-120"/>
              </a:rPr>
              <a:t>Documento aggiornato a </a:t>
            </a:r>
            <a:r>
              <a:rPr lang="en-US" sz="900" b="1" dirty="0">
                <a:solidFill>
                  <a:srgbClr val="000000"/>
                </a:solidFill>
                <a:latin typeface="Century Gothic" panose="020B0502020202020204" pitchFamily="34" charset="0"/>
                <a:ea typeface="Geist Bold" pitchFamily="34" charset="-122"/>
                <a:cs typeface="Geist Bold" pitchFamily="34" charset="-120"/>
              </a:rPr>
              <a:t>luglio 2026</a:t>
            </a:r>
            <a:r>
              <a:rPr lang="en-US" sz="900" dirty="0">
                <a:solidFill>
                  <a:srgbClr val="000000"/>
                </a:solidFill>
                <a:latin typeface="Century Gothic" panose="020B0502020202020204" pitchFamily="34" charset="0"/>
                <a:ea typeface="Geist" pitchFamily="34" charset="-122"/>
                <a:cs typeface="Geist" pitchFamily="34" charset="-120"/>
              </a:rPr>
              <a:t> — Ministero dell'Ambiente e della Sicurezza Energetica.</a:t>
            </a:r>
            <a:endParaRPr lang="en-US" sz="900" dirty="0">
              <a:latin typeface="Century Gothic" panose="020B0502020202020204" pitchFamily="34"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4">
    <p:spTree>
      <p:nvGrpSpPr>
        <p:cNvPr id="1" name=""/>
        <p:cNvGrpSpPr/>
        <p:nvPr/>
      </p:nvGrpSpPr>
      <p:grpSpPr>
        <a:xfrm>
          <a:off x="0" y="0"/>
          <a:ext cx="0" cy="0"/>
          <a:chOff x="0" y="0"/>
          <a:chExt cx="0" cy="0"/>
        </a:xfrm>
      </p:grpSpPr>
      <p:sp>
        <p:nvSpPr>
          <p:cNvPr id="2" name="Text 0"/>
          <p:cNvSpPr/>
          <p:nvPr/>
        </p:nvSpPr>
        <p:spPr>
          <a:xfrm>
            <a:off x="496119" y="393055"/>
            <a:ext cx="8151763" cy="381521"/>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Intestazione del FIR</a:t>
            </a:r>
            <a:endParaRPr lang="en-US" sz="2400" dirty="0">
              <a:latin typeface="Century Gothic" panose="020B0502020202020204" pitchFamily="34" charset="0"/>
            </a:endParaRPr>
          </a:p>
        </p:txBody>
      </p:sp>
      <p:sp>
        <p:nvSpPr>
          <p:cNvPr id="3" name="Text 1"/>
          <p:cNvSpPr/>
          <p:nvPr/>
        </p:nvSpPr>
        <p:spPr>
          <a:xfrm>
            <a:off x="496119" y="1014933"/>
            <a:ext cx="8608963" cy="193849"/>
          </a:xfrm>
          <a:prstGeom prst="rect">
            <a:avLst/>
          </a:prstGeom>
          <a:noFill/>
          <a:ln/>
        </p:spPr>
        <p:txBody>
          <a:bodyPr wrap="none" lIns="0" tIns="0" rIns="0" bIns="0" rtlCol="0" anchor="t"/>
          <a:lstStyle/>
          <a:p>
            <a:pPr marL="0" indent="0" algn="l">
              <a:lnSpc>
                <a:spcPct val="132000"/>
              </a:lnSpc>
              <a:buNone/>
            </a:pPr>
            <a:r>
              <a:rPr lang="en-US" sz="950" dirty="0">
                <a:solidFill>
                  <a:srgbClr val="4B4A4A"/>
                </a:solidFill>
                <a:latin typeface="Geist" pitchFamily="34" charset="0"/>
                <a:ea typeface="Geist" pitchFamily="34" charset="-122"/>
                <a:cs typeface="Geist" pitchFamily="34" charset="-120"/>
              </a:rPr>
              <a:t>Di seguito le istruzioni per la compilazione dell'intestazione del FIR, comune a tutte le tipologie di trasporto.</a:t>
            </a:r>
            <a:endParaRPr lang="en-US" sz="950" dirty="0"/>
          </a:p>
        </p:txBody>
      </p:sp>
      <p:sp>
        <p:nvSpPr>
          <p:cNvPr id="4" name="Shape 2"/>
          <p:cNvSpPr/>
          <p:nvPr/>
        </p:nvSpPr>
        <p:spPr>
          <a:xfrm>
            <a:off x="496119" y="1343992"/>
            <a:ext cx="274737" cy="274737"/>
          </a:xfrm>
          <a:prstGeom prst="roundRect">
            <a:avLst>
              <a:gd name="adj" fmla="val 40001"/>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5" name="Text 3"/>
          <p:cNvSpPr/>
          <p:nvPr/>
        </p:nvSpPr>
        <p:spPr>
          <a:xfrm>
            <a:off x="541920" y="1366912"/>
            <a:ext cx="183133" cy="228898"/>
          </a:xfrm>
          <a:prstGeom prst="rect">
            <a:avLst/>
          </a:prstGeom>
          <a:noFill/>
          <a:ln/>
        </p:spPr>
        <p:txBody>
          <a:bodyPr wrap="none" lIns="0" tIns="0" rIns="0" bIns="0" rtlCol="0" anchor="ctr"/>
          <a:lstStyle/>
          <a:p>
            <a:pPr marL="0" indent="0" algn="ctr">
              <a:lnSpc>
                <a:spcPct val="100000"/>
              </a:lnSpc>
              <a:buNone/>
            </a:pPr>
            <a:r>
              <a:rPr lang="en-US" sz="1400" b="1" dirty="0">
                <a:solidFill>
                  <a:srgbClr val="4B4A4A"/>
                </a:solidFill>
                <a:latin typeface="Century Gothic" panose="020B0502020202020204" pitchFamily="34" charset="0"/>
                <a:ea typeface="Noto Serif Bold" pitchFamily="34" charset="-122"/>
                <a:cs typeface="Noto Serif Bold" pitchFamily="34" charset="-120"/>
              </a:rPr>
              <a:t>1</a:t>
            </a:r>
            <a:endParaRPr lang="en-US" sz="1400" dirty="0">
              <a:latin typeface="Century Gothic" panose="020B0502020202020204" pitchFamily="34" charset="0"/>
            </a:endParaRPr>
          </a:p>
        </p:txBody>
      </p:sp>
      <p:sp>
        <p:nvSpPr>
          <p:cNvPr id="6" name="Text 4"/>
          <p:cNvSpPr/>
          <p:nvPr/>
        </p:nvSpPr>
        <p:spPr>
          <a:xfrm>
            <a:off x="891034" y="1385962"/>
            <a:ext cx="2222153"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Numero Progressivo del FIR</a:t>
            </a:r>
            <a:endParaRPr lang="en-US" sz="1200" dirty="0">
              <a:latin typeface="Century Gothic" panose="020B0502020202020204" pitchFamily="34" charset="0"/>
            </a:endParaRPr>
          </a:p>
        </p:txBody>
      </p:sp>
      <p:sp>
        <p:nvSpPr>
          <p:cNvPr id="7" name="Text 5"/>
          <p:cNvSpPr/>
          <p:nvPr/>
        </p:nvSpPr>
        <p:spPr>
          <a:xfrm>
            <a:off x="891034" y="1648792"/>
            <a:ext cx="2222153" cy="1163092"/>
          </a:xfrm>
          <a:prstGeom prst="rect">
            <a:avLst/>
          </a:prstGeom>
          <a:noFill/>
          <a:ln/>
        </p:spPr>
        <p:txBody>
          <a:bodyPr wrap="square" lIns="0" tIns="0" rIns="0" bIns="0" rtlCol="0" anchor="t">
            <a:normAutofit/>
          </a:bodyPr>
          <a:lstStyle/>
          <a:p>
            <a:pPr marL="0" indent="0" algn="just">
              <a:lnSpc>
                <a:spcPct val="132000"/>
              </a:lnSpc>
              <a:buNone/>
            </a:pPr>
            <a:r>
              <a:rPr lang="en-US" sz="950" dirty="0">
                <a:solidFill>
                  <a:srgbClr val="4B4A4A"/>
                </a:solidFill>
                <a:latin typeface="Century Gothic" panose="020B0502020202020204" pitchFamily="34" charset="0"/>
                <a:ea typeface="Geist" pitchFamily="34" charset="-122"/>
                <a:cs typeface="Geist" pitchFamily="34" charset="-120"/>
              </a:rPr>
              <a:t>Numero univoco che identifica ogni singolo FIR generato a seguito di </a:t>
            </a:r>
            <a:r>
              <a:rPr lang="en-US" sz="950" b="1" dirty="0">
                <a:solidFill>
                  <a:srgbClr val="4B4A4A"/>
                </a:solidFill>
                <a:latin typeface="Century Gothic" panose="020B0502020202020204" pitchFamily="34" charset="0"/>
                <a:ea typeface="Geist Bold" pitchFamily="34" charset="-122"/>
                <a:cs typeface="Geist Bold" pitchFamily="34" charset="-120"/>
              </a:rPr>
              <a:t>vidimazione digitale</a:t>
            </a:r>
            <a:r>
              <a:rPr lang="en-US" sz="950" dirty="0">
                <a:solidFill>
                  <a:srgbClr val="4B4A4A"/>
                </a:solidFill>
                <a:latin typeface="Century Gothic" panose="020B0502020202020204" pitchFamily="34" charset="0"/>
                <a:ea typeface="Geist" pitchFamily="34" charset="-122"/>
                <a:cs typeface="Geist" pitchFamily="34" charset="-120"/>
              </a:rPr>
              <a:t>. I FIR non devono essere necessariamente usati nell'ordine cronologico con il quale sono stati vidimati.</a:t>
            </a:r>
            <a:endParaRPr lang="en-US" sz="950" dirty="0">
              <a:latin typeface="Century Gothic" panose="020B0502020202020204" pitchFamily="34" charset="0"/>
            </a:endParaRPr>
          </a:p>
        </p:txBody>
      </p:sp>
      <p:sp>
        <p:nvSpPr>
          <p:cNvPr id="8" name="Shape 6"/>
          <p:cNvSpPr/>
          <p:nvPr/>
        </p:nvSpPr>
        <p:spPr>
          <a:xfrm>
            <a:off x="3263429" y="1343992"/>
            <a:ext cx="274737" cy="274737"/>
          </a:xfrm>
          <a:prstGeom prst="roundRect">
            <a:avLst>
              <a:gd name="adj" fmla="val 40001"/>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9" name="Text 7"/>
          <p:cNvSpPr/>
          <p:nvPr/>
        </p:nvSpPr>
        <p:spPr>
          <a:xfrm>
            <a:off x="3309231" y="1366912"/>
            <a:ext cx="183133" cy="228898"/>
          </a:xfrm>
          <a:prstGeom prst="rect">
            <a:avLst/>
          </a:prstGeom>
          <a:noFill/>
          <a:ln/>
        </p:spPr>
        <p:txBody>
          <a:bodyPr wrap="none" lIns="0" tIns="0" rIns="0" bIns="0" rtlCol="0" anchor="ctr"/>
          <a:lstStyle/>
          <a:p>
            <a:pPr marL="0" indent="0" algn="ctr">
              <a:lnSpc>
                <a:spcPct val="100000"/>
              </a:lnSpc>
              <a:buNone/>
            </a:pPr>
            <a:r>
              <a:rPr lang="en-US" sz="1400" b="1" dirty="0">
                <a:solidFill>
                  <a:srgbClr val="4B4A4A"/>
                </a:solidFill>
                <a:latin typeface="Century Gothic" panose="020B0502020202020204" pitchFamily="34" charset="0"/>
                <a:ea typeface="Noto Serif Bold" pitchFamily="34" charset="-122"/>
                <a:cs typeface="Noto Serif Bold" pitchFamily="34" charset="-120"/>
              </a:rPr>
              <a:t>2</a:t>
            </a:r>
            <a:endParaRPr lang="en-US" sz="1400" dirty="0">
              <a:latin typeface="Century Gothic" panose="020B0502020202020204" pitchFamily="34" charset="0"/>
            </a:endParaRPr>
          </a:p>
        </p:txBody>
      </p:sp>
      <p:sp>
        <p:nvSpPr>
          <p:cNvPr id="10" name="Text 8"/>
          <p:cNvSpPr/>
          <p:nvPr/>
        </p:nvSpPr>
        <p:spPr>
          <a:xfrm>
            <a:off x="3658344" y="1385962"/>
            <a:ext cx="2222153"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Data di Emissione</a:t>
            </a:r>
            <a:endParaRPr lang="en-US" sz="1200" dirty="0">
              <a:latin typeface="Century Gothic" panose="020B0502020202020204" pitchFamily="34" charset="0"/>
            </a:endParaRPr>
          </a:p>
        </p:txBody>
      </p:sp>
      <p:sp>
        <p:nvSpPr>
          <p:cNvPr id="11" name="Text 9"/>
          <p:cNvSpPr/>
          <p:nvPr/>
        </p:nvSpPr>
        <p:spPr>
          <a:xfrm>
            <a:off x="3658344" y="1648792"/>
            <a:ext cx="2222153" cy="1356940"/>
          </a:xfrm>
          <a:prstGeom prst="rect">
            <a:avLst/>
          </a:prstGeom>
          <a:noFill/>
          <a:ln/>
        </p:spPr>
        <p:txBody>
          <a:bodyPr wrap="square" lIns="0" tIns="0" rIns="0" bIns="0" rtlCol="0" anchor="t">
            <a:normAutofit fontScale="92500"/>
          </a:bodyPr>
          <a:lstStyle/>
          <a:p>
            <a:pPr marL="0" indent="0" algn="just">
              <a:lnSpc>
                <a:spcPct val="132000"/>
              </a:lnSpc>
              <a:buNone/>
            </a:pPr>
            <a:r>
              <a:rPr lang="en-US" sz="950" dirty="0">
                <a:solidFill>
                  <a:srgbClr val="4B4A4A"/>
                </a:solidFill>
                <a:latin typeface="Century Gothic" panose="020B0502020202020204" pitchFamily="34" charset="0"/>
                <a:ea typeface="Geist" pitchFamily="34" charset="-122"/>
                <a:cs typeface="Geist" pitchFamily="34" charset="-120"/>
              </a:rPr>
              <a:t>La data di emissione del FIR può essere </a:t>
            </a:r>
            <a:r>
              <a:rPr lang="en-US" sz="950" b="1" dirty="0">
                <a:solidFill>
                  <a:srgbClr val="4B4A4A"/>
                </a:solidFill>
                <a:latin typeface="Century Gothic" panose="020B0502020202020204" pitchFamily="34" charset="0"/>
                <a:ea typeface="Geist Bold" pitchFamily="34" charset="-122"/>
                <a:cs typeface="Geist Bold" pitchFamily="34" charset="-120"/>
              </a:rPr>
              <a:t>antecedente o uguale</a:t>
            </a:r>
            <a:r>
              <a:rPr lang="en-US" sz="950" dirty="0">
                <a:solidFill>
                  <a:srgbClr val="4B4A4A"/>
                </a:solidFill>
                <a:latin typeface="Century Gothic" panose="020B0502020202020204" pitchFamily="34" charset="0"/>
                <a:ea typeface="Geist" pitchFamily="34" charset="-122"/>
                <a:cs typeface="Geist" pitchFamily="34" charset="-120"/>
              </a:rPr>
              <a:t> alla data di inizio del trasporto. Non va confusa con la data/ora assegnata automaticamente dal RENTRI attraverso il servizio di vidimazione digitale della CCIAA, riportata in calce al modello.</a:t>
            </a:r>
            <a:endParaRPr lang="en-US" sz="950" dirty="0">
              <a:latin typeface="Century Gothic" panose="020B0502020202020204" pitchFamily="34" charset="0"/>
            </a:endParaRPr>
          </a:p>
        </p:txBody>
      </p:sp>
      <p:sp>
        <p:nvSpPr>
          <p:cNvPr id="12" name="Shape 10"/>
          <p:cNvSpPr/>
          <p:nvPr/>
        </p:nvSpPr>
        <p:spPr>
          <a:xfrm>
            <a:off x="6030739" y="1343992"/>
            <a:ext cx="274737" cy="274737"/>
          </a:xfrm>
          <a:prstGeom prst="roundRect">
            <a:avLst>
              <a:gd name="adj" fmla="val 40001"/>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13" name="Text 11"/>
          <p:cNvSpPr/>
          <p:nvPr/>
        </p:nvSpPr>
        <p:spPr>
          <a:xfrm>
            <a:off x="6076541" y="1366912"/>
            <a:ext cx="183133" cy="228898"/>
          </a:xfrm>
          <a:prstGeom prst="rect">
            <a:avLst/>
          </a:prstGeom>
          <a:noFill/>
          <a:ln/>
        </p:spPr>
        <p:txBody>
          <a:bodyPr wrap="none" lIns="0" tIns="0" rIns="0" bIns="0" rtlCol="0" anchor="ctr"/>
          <a:lstStyle/>
          <a:p>
            <a:pPr marL="0" indent="0" algn="ctr">
              <a:lnSpc>
                <a:spcPct val="100000"/>
              </a:lnSpc>
              <a:buNone/>
            </a:pPr>
            <a:r>
              <a:rPr lang="en-US" sz="1400" b="1" dirty="0">
                <a:solidFill>
                  <a:srgbClr val="4B4A4A"/>
                </a:solidFill>
                <a:latin typeface="Century Gothic" panose="020B0502020202020204" pitchFamily="34" charset="0"/>
                <a:ea typeface="Noto Serif Bold" pitchFamily="34" charset="-122"/>
                <a:cs typeface="Noto Serif Bold" pitchFamily="34" charset="-120"/>
              </a:rPr>
              <a:t>3</a:t>
            </a:r>
            <a:endParaRPr lang="en-US" sz="1400" dirty="0">
              <a:latin typeface="Century Gothic" panose="020B0502020202020204" pitchFamily="34" charset="0"/>
            </a:endParaRPr>
          </a:p>
        </p:txBody>
      </p:sp>
      <p:sp>
        <p:nvSpPr>
          <p:cNvPr id="14" name="Text 12"/>
          <p:cNvSpPr/>
          <p:nvPr/>
        </p:nvSpPr>
        <p:spPr>
          <a:xfrm>
            <a:off x="6425654" y="1385962"/>
            <a:ext cx="2222227" cy="190723"/>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Registro</a:t>
            </a:r>
            <a:endParaRPr lang="en-US" sz="1200" dirty="0">
              <a:latin typeface="Century Gothic" panose="020B0502020202020204" pitchFamily="34" charset="0"/>
            </a:endParaRPr>
          </a:p>
        </p:txBody>
      </p:sp>
      <p:sp>
        <p:nvSpPr>
          <p:cNvPr id="15" name="Text 13"/>
          <p:cNvSpPr/>
          <p:nvPr/>
        </p:nvSpPr>
        <p:spPr>
          <a:xfrm>
            <a:off x="6425654" y="1648792"/>
            <a:ext cx="2222227" cy="3101578"/>
          </a:xfrm>
          <a:prstGeom prst="rect">
            <a:avLst/>
          </a:prstGeom>
          <a:noFill/>
          <a:ln/>
        </p:spPr>
        <p:txBody>
          <a:bodyPr wrap="square" lIns="0" tIns="0" rIns="0" bIns="0" rtlCol="0" anchor="t">
            <a:normAutofit fontScale="92500"/>
          </a:bodyPr>
          <a:lstStyle/>
          <a:p>
            <a:pPr marL="0" indent="0" algn="just">
              <a:lnSpc>
                <a:spcPct val="132000"/>
              </a:lnSpc>
              <a:buNone/>
            </a:pPr>
            <a:r>
              <a:rPr lang="en-US" sz="950" dirty="0">
                <a:solidFill>
                  <a:srgbClr val="4B4A4A"/>
                </a:solidFill>
                <a:latin typeface="Century Gothic" panose="020B0502020202020204" pitchFamily="34" charset="0"/>
                <a:ea typeface="Geist" pitchFamily="34" charset="-122"/>
                <a:cs typeface="Geist" pitchFamily="34" charset="-120"/>
              </a:rPr>
              <a:t>Il soggetto tenuto alla compilazione del registro cronologico di carico e scarico inserisce nel campo "REGISTRO – Nr. Registrazione" il numero della corrispondente annotazione. Nel caso di FIR digitale la compilazione non è obbligatoria. I soggetti non obbligati alla tenuta del registro compilano il FIR barrando la casella "NO". Durante il trasporto, la copia del trasportatore è priva del numero di annotazione, in quanto il trasportatore effettua tale annotazione entro </a:t>
            </a:r>
            <a:r>
              <a:rPr lang="en-US" sz="950" b="1" dirty="0">
                <a:solidFill>
                  <a:srgbClr val="4B4A4A"/>
                </a:solidFill>
                <a:latin typeface="Century Gothic" panose="020B0502020202020204" pitchFamily="34" charset="0"/>
                <a:ea typeface="Geist Bold" pitchFamily="34" charset="-122"/>
                <a:cs typeface="Geist Bold" pitchFamily="34" charset="-120"/>
              </a:rPr>
              <a:t>dieci giorni lavorativi</a:t>
            </a:r>
            <a:r>
              <a:rPr lang="en-US" sz="950" dirty="0">
                <a:solidFill>
                  <a:srgbClr val="4B4A4A"/>
                </a:solidFill>
                <a:latin typeface="Century Gothic" panose="020B0502020202020204" pitchFamily="34" charset="0"/>
                <a:ea typeface="Geist" pitchFamily="34" charset="-122"/>
                <a:cs typeface="Geist" pitchFamily="34" charset="-120"/>
              </a:rPr>
              <a:t> dalla data di consegna dei rifiuti all'impianto di destino (art. 190, comma 3, lett. b) del D.Lgs. 152/2006).</a:t>
            </a:r>
            <a:endParaRPr lang="en-US" sz="950" dirty="0">
              <a:latin typeface="Century Gothic" panose="020B0502020202020204" pitchFamily="34"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5">
    <p:spTree>
      <p:nvGrpSpPr>
        <p:cNvPr id="1" name=""/>
        <p:cNvGrpSpPr/>
        <p:nvPr/>
      </p:nvGrpSpPr>
      <p:grpSpPr>
        <a:xfrm>
          <a:off x="0" y="0"/>
          <a:ext cx="0" cy="0"/>
          <a:chOff x="0" y="0"/>
          <a:chExt cx="0" cy="0"/>
        </a:xfrm>
      </p:grpSpPr>
      <p:sp>
        <p:nvSpPr>
          <p:cNvPr id="2" name="Text 0"/>
          <p:cNvSpPr/>
          <p:nvPr/>
        </p:nvSpPr>
        <p:spPr>
          <a:xfrm>
            <a:off x="496119" y="642342"/>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Campi 1 e 2: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produttore</a:t>
            </a:r>
            <a:r>
              <a:rPr lang="en-US" sz="2400" b="1" dirty="0">
                <a:solidFill>
                  <a:srgbClr val="006747"/>
                </a:solidFill>
                <a:latin typeface="Century Gothic" panose="020B0502020202020204" pitchFamily="34" charset="0"/>
                <a:ea typeface="Noto Serif Bold" pitchFamily="34" charset="-122"/>
                <a:cs typeface="Noto Serif Bold" pitchFamily="34" charset="-120"/>
              </a:rPr>
              <a:t> e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detentore</a:t>
            </a:r>
            <a:endParaRPr lang="en-US" sz="2400" dirty="0">
              <a:latin typeface="Century Gothic" panose="020B0502020202020204" pitchFamily="34" charset="0"/>
            </a:endParaRPr>
          </a:p>
        </p:txBody>
      </p:sp>
      <p:sp>
        <p:nvSpPr>
          <p:cNvPr id="3" name="Text 1"/>
          <p:cNvSpPr/>
          <p:nvPr/>
        </p:nvSpPr>
        <p:spPr>
          <a:xfrm>
            <a:off x="496119" y="1277913"/>
            <a:ext cx="8151763" cy="793849"/>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 campi 1 (Produttore) e 2 (Detentore) sono </a:t>
            </a:r>
            <a:r>
              <a:rPr lang="en-US" sz="950" b="1" dirty="0">
                <a:solidFill>
                  <a:srgbClr val="4B4A4A"/>
                </a:solidFill>
                <a:latin typeface="Century Gothic" panose="020B0502020202020204" pitchFamily="34" charset="0"/>
                <a:ea typeface="Geist Bold" pitchFamily="34" charset="-122"/>
                <a:cs typeface="Geist Bold" pitchFamily="34" charset="-120"/>
              </a:rPr>
              <a:t>alternativi</a:t>
            </a:r>
            <a:r>
              <a:rPr lang="en-US" sz="950" dirty="0">
                <a:solidFill>
                  <a:srgbClr val="4B4A4A"/>
                </a:solidFill>
                <a:latin typeface="Century Gothic" panose="020B0502020202020204" pitchFamily="34" charset="0"/>
                <a:ea typeface="Geist" pitchFamily="34" charset="-122"/>
                <a:cs typeface="Geist" pitchFamily="34" charset="-120"/>
              </a:rPr>
              <a:t>: si compila il campo 1 quando il rifiuto esce dalla sede del produttore; si compila il campo 2 quando il rifiuto esce dalla sede del detentore (persona fisica o giuridica in possesso del rifiuto, diversa dal produttore iniziale). Rientrano in questa categoria, a titolo esemplificativo, i gestori di impianti di solo stoccaggio, i gestori che effettuano operazioni R12 o D14 senza modificare la natura del rifiuto, e i gestori dei centri di raccolta.</a:t>
            </a:r>
            <a:endParaRPr lang="en-US" sz="950" dirty="0">
              <a:latin typeface="Century Gothic" panose="020B0502020202020204" pitchFamily="34" charset="0"/>
            </a:endParaRPr>
          </a:p>
        </p:txBody>
      </p:sp>
      <p:sp>
        <p:nvSpPr>
          <p:cNvPr id="4" name="Shape 2"/>
          <p:cNvSpPr/>
          <p:nvPr/>
        </p:nvSpPr>
        <p:spPr>
          <a:xfrm>
            <a:off x="406822" y="2211288"/>
            <a:ext cx="4103191" cy="2289795"/>
          </a:xfrm>
          <a:prstGeom prst="roundRect">
            <a:avLst>
              <a:gd name="adj" fmla="val 7801"/>
            </a:avLst>
          </a:prstGeom>
          <a:solidFill>
            <a:srgbClr val="006747">
              <a:alpha val="95000"/>
            </a:srgbClr>
          </a:solidFill>
          <a:ln/>
        </p:spPr>
        <p:txBody>
          <a:bodyPr/>
          <a:lstStyle/>
          <a:p>
            <a:pPr algn="just"/>
            <a:endParaRPr lang="it-IT">
              <a:latin typeface="Century Gothic" panose="020B0502020202020204" pitchFamily="34" charset="0"/>
            </a:endParaRPr>
          </a:p>
        </p:txBody>
      </p:sp>
      <p:sp>
        <p:nvSpPr>
          <p:cNvPr id="5" name="Text 3"/>
          <p:cNvSpPr/>
          <p:nvPr/>
        </p:nvSpPr>
        <p:spPr>
          <a:xfrm>
            <a:off x="530796" y="2335262"/>
            <a:ext cx="3855244" cy="193849"/>
          </a:xfrm>
          <a:prstGeom prst="rect">
            <a:avLst/>
          </a:prstGeom>
          <a:noFill/>
          <a:ln/>
        </p:spPr>
        <p:txBody>
          <a:bodyPr wrap="none" lIns="0" tIns="0" rIns="0" bIns="0" rtlCol="0" anchor="t"/>
          <a:lstStyle/>
          <a:p>
            <a:pPr marL="0" indent="0" algn="just">
              <a:lnSpc>
                <a:spcPct val="104000"/>
              </a:lnSpc>
              <a:buNone/>
            </a:pPr>
            <a:r>
              <a:rPr lang="en-US" sz="1200" b="1" dirty="0">
                <a:solidFill>
                  <a:srgbClr val="FFFFFF"/>
                </a:solidFill>
                <a:latin typeface="Century Gothic" panose="020B0502020202020204" pitchFamily="34" charset="0"/>
                <a:ea typeface="Noto Serif Bold" pitchFamily="34" charset="-122"/>
                <a:cs typeface="Noto Serif Bold" pitchFamily="34" charset="-120"/>
              </a:rPr>
              <a:t>Campo 1 – Produttore</a:t>
            </a:r>
            <a:endParaRPr lang="en-US" sz="1200" dirty="0">
              <a:latin typeface="Century Gothic" panose="020B0502020202020204" pitchFamily="34" charset="0"/>
            </a:endParaRPr>
          </a:p>
        </p:txBody>
      </p:sp>
      <p:sp>
        <p:nvSpPr>
          <p:cNvPr id="6" name="Text 4"/>
          <p:cNvSpPr/>
          <p:nvPr/>
        </p:nvSpPr>
        <p:spPr>
          <a:xfrm>
            <a:off x="530796" y="2653085"/>
            <a:ext cx="3855244" cy="1804615"/>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Denominazione o ragione sociale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Unità locale (indirizzo dove è stato prodotto il rifiuto)</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Luogo di produzione se diverso dall'unità locale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Codice fiscale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In caso di nuovo produttore: numero e tipo di autorizzazione/comunicazione (Tabella 1)</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Per produttori iniziali in attività di bonifica: numero iscrizione Albo nazionale gestori ambientali</a:t>
            </a:r>
            <a:endParaRPr lang="en-US" sz="950" dirty="0">
              <a:latin typeface="Century Gothic" panose="020B0502020202020204" pitchFamily="34" charset="0"/>
            </a:endParaRPr>
          </a:p>
        </p:txBody>
      </p:sp>
      <p:sp>
        <p:nvSpPr>
          <p:cNvPr id="7" name="Text 5"/>
          <p:cNvSpPr/>
          <p:nvPr/>
        </p:nvSpPr>
        <p:spPr>
          <a:xfrm>
            <a:off x="4728046" y="2335262"/>
            <a:ext cx="3924598" cy="193849"/>
          </a:xfrm>
          <a:prstGeom prst="rect">
            <a:avLst/>
          </a:prstGeom>
          <a:noFill/>
          <a:ln/>
        </p:spPr>
        <p:txBody>
          <a:bodyPr wrap="none" lIns="0" tIns="0" rIns="0" bIns="0" rtlCol="0" anchor="t"/>
          <a:lstStyle/>
          <a:p>
            <a:pPr marL="0" indent="0" algn="just">
              <a:lnSpc>
                <a:spcPct val="104000"/>
              </a:lnSpc>
              <a:buNone/>
            </a:pPr>
            <a:r>
              <a:rPr lang="en-US" sz="1200" b="1" dirty="0">
                <a:solidFill>
                  <a:srgbClr val="006747"/>
                </a:solidFill>
                <a:latin typeface="Century Gothic" panose="020B0502020202020204" pitchFamily="34" charset="0"/>
                <a:ea typeface="Noto Serif Bold" pitchFamily="34" charset="-122"/>
                <a:cs typeface="Noto Serif Bold" pitchFamily="34" charset="-120"/>
              </a:rPr>
              <a:t>Campo 2 – Detentore</a:t>
            </a:r>
            <a:endParaRPr lang="en-US" sz="1200" dirty="0">
              <a:latin typeface="Century Gothic" panose="020B0502020202020204" pitchFamily="34" charset="0"/>
            </a:endParaRPr>
          </a:p>
        </p:txBody>
      </p:sp>
      <p:sp>
        <p:nvSpPr>
          <p:cNvPr id="8" name="Text 6"/>
          <p:cNvSpPr/>
          <p:nvPr/>
        </p:nvSpPr>
        <p:spPr>
          <a:xfrm>
            <a:off x="4728046" y="2653085"/>
            <a:ext cx="3924598" cy="1320924"/>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Denominazione o ragione sociale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Unità locale o luogo di detenzione diverso dall'unità locale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Codice fiscale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Numero iscrizione Albo nazionale gestori ambientali o numero e tipo di autorizzazione/comunicazione (Tabella 1), laddove il detentore ne sia in possesso</a:t>
            </a:r>
            <a:endParaRPr lang="en-US" sz="950" dirty="0">
              <a:latin typeface="Century Gothic" panose="020B0502020202020204" pitchFamily="34"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6">
    <p:spTree>
      <p:nvGrpSpPr>
        <p:cNvPr id="1" name=""/>
        <p:cNvGrpSpPr/>
        <p:nvPr/>
      </p:nvGrpSpPr>
      <p:grpSpPr>
        <a:xfrm>
          <a:off x="0" y="0"/>
          <a:ext cx="0" cy="0"/>
          <a:chOff x="0" y="0"/>
          <a:chExt cx="0" cy="0"/>
        </a:xfrm>
      </p:grpSpPr>
      <p:sp>
        <p:nvSpPr>
          <p:cNvPr id="2" name="Text 0"/>
          <p:cNvSpPr/>
          <p:nvPr/>
        </p:nvSpPr>
        <p:spPr>
          <a:xfrm>
            <a:off x="496119" y="378991"/>
            <a:ext cx="8151763" cy="327050"/>
          </a:xfrm>
          <a:prstGeom prst="rect">
            <a:avLst/>
          </a:prstGeom>
          <a:noFill/>
          <a:ln/>
        </p:spPr>
        <p:txBody>
          <a:bodyPr wrap="none" lIns="0" tIns="0" rIns="0" bIns="0" rtlCol="0" anchor="t"/>
          <a:lstStyle/>
          <a:p>
            <a:pPr marL="0" indent="0" algn="just">
              <a:lnSpc>
                <a:spcPct val="104000"/>
              </a:lnSpc>
              <a:buNone/>
            </a:pPr>
            <a:r>
              <a:rPr lang="en-US" sz="2050" b="1" dirty="0">
                <a:solidFill>
                  <a:srgbClr val="006747"/>
                </a:solidFill>
                <a:latin typeface="Century Gothic" panose="020B0502020202020204" pitchFamily="34" charset="0"/>
                <a:ea typeface="Noto Serif Bold" pitchFamily="34" charset="-122"/>
                <a:cs typeface="Noto Serif Bold" pitchFamily="34" charset="-120"/>
              </a:rPr>
              <a:t>Campo 3: Destinatario</a:t>
            </a:r>
            <a:endParaRPr lang="en-US" sz="2050" dirty="0">
              <a:latin typeface="Century Gothic" panose="020B0502020202020204" pitchFamily="34" charset="0"/>
            </a:endParaRPr>
          </a:p>
        </p:txBody>
      </p:sp>
      <p:sp>
        <p:nvSpPr>
          <p:cNvPr id="3" name="Text 1"/>
          <p:cNvSpPr/>
          <p:nvPr/>
        </p:nvSpPr>
        <p:spPr>
          <a:xfrm>
            <a:off x="496119" y="882625"/>
            <a:ext cx="8608963" cy="154409"/>
          </a:xfrm>
          <a:prstGeom prst="rect">
            <a:avLst/>
          </a:prstGeom>
          <a:noFill/>
          <a:ln/>
        </p:spPr>
        <p:txBody>
          <a:bodyPr wrap="none" lIns="0" tIns="0" rIns="0" bIns="0" rtlCol="0" anchor="t"/>
          <a:lstStyle/>
          <a:p>
            <a:pPr marL="0" indent="0" algn="l">
              <a:lnSpc>
                <a:spcPct val="123000"/>
              </a:lnSpc>
              <a:buNone/>
            </a:pPr>
            <a:r>
              <a:rPr lang="en-US" sz="800" dirty="0">
                <a:solidFill>
                  <a:srgbClr val="4B4A4A"/>
                </a:solidFill>
                <a:latin typeface="Geist" pitchFamily="34" charset="0"/>
                <a:ea typeface="Geist" pitchFamily="34" charset="-122"/>
                <a:cs typeface="Geist" pitchFamily="34" charset="-120"/>
              </a:rPr>
              <a:t>Inserire i dati identificativi del soggetto destinatario del rifiuto. Tutti i sottocampi sono obbligatori.</a:t>
            </a:r>
            <a:endParaRPr lang="en-US" sz="800" dirty="0"/>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136377"/>
            <a:ext cx="8151763" cy="627980"/>
          </a:xfrm>
          <a:prstGeom prst="rect">
            <a:avLst/>
          </a:prstGeom>
        </p:spPr>
      </p:pic>
      <p:sp>
        <p:nvSpPr>
          <p:cNvPr id="5" name="Text 2"/>
          <p:cNvSpPr/>
          <p:nvPr/>
        </p:nvSpPr>
        <p:spPr>
          <a:xfrm>
            <a:off x="1017315" y="1255291"/>
            <a:ext cx="7511653" cy="163488"/>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Denominazione</a:t>
            </a:r>
            <a:endParaRPr lang="en-US" sz="1000" dirty="0">
              <a:latin typeface="Century Gothic" panose="020B0502020202020204" pitchFamily="34" charset="0"/>
            </a:endParaRPr>
          </a:p>
        </p:txBody>
      </p:sp>
      <p:sp>
        <p:nvSpPr>
          <p:cNvPr id="6" name="Text 3"/>
          <p:cNvSpPr/>
          <p:nvPr/>
        </p:nvSpPr>
        <p:spPr>
          <a:xfrm>
            <a:off x="1017315" y="1471761"/>
            <a:ext cx="7511653" cy="154409"/>
          </a:xfrm>
          <a:prstGeom prst="rect">
            <a:avLst/>
          </a:prstGeom>
          <a:noFill/>
          <a:ln/>
        </p:spPr>
        <p:txBody>
          <a:bodyPr wrap="none" lIns="0" tIns="0" rIns="0" bIns="0" rtlCol="0" anchor="t"/>
          <a:lstStyle/>
          <a:p>
            <a:pPr marL="0" indent="0" algn="just">
              <a:lnSpc>
                <a:spcPct val="123000"/>
              </a:lnSpc>
              <a:buNone/>
            </a:pPr>
            <a:r>
              <a:rPr lang="en-US" sz="800" dirty="0">
                <a:solidFill>
                  <a:srgbClr val="4B4A4A"/>
                </a:solidFill>
                <a:latin typeface="Century Gothic" panose="020B0502020202020204" pitchFamily="34" charset="0"/>
                <a:ea typeface="Geist" pitchFamily="34" charset="-122"/>
                <a:cs typeface="Geist" pitchFamily="34" charset="-120"/>
              </a:rPr>
              <a:t>Denominazione o ragione sociale del destinatario.</a:t>
            </a:r>
            <a:endParaRPr lang="en-US" sz="800" dirty="0">
              <a:latin typeface="Century Gothic" panose="020B0502020202020204" pitchFamily="34" charset="0"/>
            </a:endParaRPr>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1852613"/>
            <a:ext cx="8151763" cy="627980"/>
          </a:xfrm>
          <a:prstGeom prst="rect">
            <a:avLst/>
          </a:prstGeom>
        </p:spPr>
      </p:pic>
      <p:sp>
        <p:nvSpPr>
          <p:cNvPr id="8" name="Text 4"/>
          <p:cNvSpPr/>
          <p:nvPr/>
        </p:nvSpPr>
        <p:spPr>
          <a:xfrm>
            <a:off x="1017315" y="1971526"/>
            <a:ext cx="7511653" cy="163488"/>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Unità Locale</a:t>
            </a:r>
            <a:endParaRPr lang="en-US" sz="1000" dirty="0">
              <a:latin typeface="Century Gothic" panose="020B0502020202020204" pitchFamily="34" charset="0"/>
            </a:endParaRPr>
          </a:p>
        </p:txBody>
      </p:sp>
      <p:sp>
        <p:nvSpPr>
          <p:cNvPr id="9" name="Text 5"/>
          <p:cNvSpPr/>
          <p:nvPr/>
        </p:nvSpPr>
        <p:spPr>
          <a:xfrm>
            <a:off x="1017315" y="2187997"/>
            <a:ext cx="7511653" cy="154409"/>
          </a:xfrm>
          <a:prstGeom prst="rect">
            <a:avLst/>
          </a:prstGeom>
          <a:noFill/>
          <a:ln/>
        </p:spPr>
        <p:txBody>
          <a:bodyPr wrap="none" lIns="0" tIns="0" rIns="0" bIns="0" rtlCol="0" anchor="t"/>
          <a:lstStyle/>
          <a:p>
            <a:pPr marL="0" indent="0" algn="just">
              <a:lnSpc>
                <a:spcPct val="123000"/>
              </a:lnSpc>
              <a:buNone/>
            </a:pPr>
            <a:r>
              <a:rPr lang="en-US" sz="800" dirty="0">
                <a:solidFill>
                  <a:srgbClr val="4B4A4A"/>
                </a:solidFill>
                <a:latin typeface="Century Gothic" panose="020B0502020202020204" pitchFamily="34" charset="0"/>
                <a:ea typeface="Geist" pitchFamily="34" charset="-122"/>
                <a:cs typeface="Geist" pitchFamily="34" charset="-120"/>
              </a:rPr>
              <a:t>Indirizzo dell'unità locale dell'impianto di trattamento.</a:t>
            </a:r>
            <a:endParaRPr lang="en-US" sz="800" dirty="0">
              <a:latin typeface="Century Gothic" panose="020B0502020202020204" pitchFamily="34" charset="0"/>
            </a:endParaRPr>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2568848"/>
            <a:ext cx="8151763" cy="627980"/>
          </a:xfrm>
          <a:prstGeom prst="rect">
            <a:avLst/>
          </a:prstGeom>
        </p:spPr>
      </p:pic>
      <p:sp>
        <p:nvSpPr>
          <p:cNvPr id="11" name="Text 6"/>
          <p:cNvSpPr/>
          <p:nvPr/>
        </p:nvSpPr>
        <p:spPr>
          <a:xfrm>
            <a:off x="1017315" y="2687762"/>
            <a:ext cx="7511653" cy="163488"/>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Codice Fiscale</a:t>
            </a:r>
            <a:endParaRPr lang="en-US" sz="1000" dirty="0">
              <a:latin typeface="Century Gothic" panose="020B0502020202020204" pitchFamily="34" charset="0"/>
            </a:endParaRPr>
          </a:p>
        </p:txBody>
      </p:sp>
      <p:sp>
        <p:nvSpPr>
          <p:cNvPr id="12" name="Text 7"/>
          <p:cNvSpPr/>
          <p:nvPr/>
        </p:nvSpPr>
        <p:spPr>
          <a:xfrm>
            <a:off x="1017315" y="2904232"/>
            <a:ext cx="7511653" cy="154409"/>
          </a:xfrm>
          <a:prstGeom prst="rect">
            <a:avLst/>
          </a:prstGeom>
          <a:noFill/>
          <a:ln/>
        </p:spPr>
        <p:txBody>
          <a:bodyPr wrap="none" lIns="0" tIns="0" rIns="0" bIns="0" rtlCol="0" anchor="t"/>
          <a:lstStyle/>
          <a:p>
            <a:pPr marL="0" indent="0" algn="just">
              <a:lnSpc>
                <a:spcPct val="123000"/>
              </a:lnSpc>
              <a:buNone/>
            </a:pPr>
            <a:r>
              <a:rPr lang="en-US" sz="800" dirty="0">
                <a:solidFill>
                  <a:srgbClr val="4B4A4A"/>
                </a:solidFill>
                <a:latin typeface="Century Gothic" panose="020B0502020202020204" pitchFamily="34" charset="0"/>
                <a:ea typeface="Geist" pitchFamily="34" charset="-122"/>
                <a:cs typeface="Geist" pitchFamily="34" charset="-120"/>
              </a:rPr>
              <a:t>Codice fiscale del soggetto destinatario.</a:t>
            </a:r>
            <a:endParaRPr lang="en-US" sz="800" dirty="0">
              <a:latin typeface="Century Gothic" panose="020B0502020202020204" pitchFamily="34" charset="0"/>
            </a:endParaRPr>
          </a:p>
        </p:txBody>
      </p:sp>
      <p:pic>
        <p:nvPicPr>
          <p:cNvPr id="13" name="Image 3" descr="preencoded.png"/>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96119" y="3285083"/>
            <a:ext cx="8151763" cy="763116"/>
          </a:xfrm>
          <a:prstGeom prst="rect">
            <a:avLst/>
          </a:prstGeom>
        </p:spPr>
      </p:pic>
      <p:sp>
        <p:nvSpPr>
          <p:cNvPr id="14" name="Text 8"/>
          <p:cNvSpPr/>
          <p:nvPr/>
        </p:nvSpPr>
        <p:spPr>
          <a:xfrm>
            <a:off x="1017315" y="3403997"/>
            <a:ext cx="7511653" cy="163488"/>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Destinazione</a:t>
            </a:r>
            <a:endParaRPr lang="en-US" sz="1000" dirty="0">
              <a:latin typeface="Century Gothic" panose="020B0502020202020204" pitchFamily="34" charset="0"/>
            </a:endParaRPr>
          </a:p>
        </p:txBody>
      </p:sp>
      <p:sp>
        <p:nvSpPr>
          <p:cNvPr id="15" name="Text 9"/>
          <p:cNvSpPr/>
          <p:nvPr/>
        </p:nvSpPr>
        <p:spPr>
          <a:xfrm>
            <a:off x="1017315" y="3620467"/>
            <a:ext cx="7511653" cy="308818"/>
          </a:xfrm>
          <a:prstGeom prst="rect">
            <a:avLst/>
          </a:prstGeom>
          <a:noFill/>
          <a:ln/>
        </p:spPr>
        <p:txBody>
          <a:bodyPr wrap="square" lIns="0" tIns="0" rIns="0" bIns="0" rtlCol="0" anchor="t">
            <a:normAutofit/>
          </a:bodyPr>
          <a:lstStyle/>
          <a:p>
            <a:pPr marL="0" indent="0" algn="just">
              <a:lnSpc>
                <a:spcPct val="123000"/>
              </a:lnSpc>
              <a:buNone/>
            </a:pPr>
            <a:r>
              <a:rPr lang="en-US" sz="800" dirty="0">
                <a:solidFill>
                  <a:srgbClr val="4B4A4A"/>
                </a:solidFill>
                <a:latin typeface="Century Gothic" panose="020B0502020202020204" pitchFamily="34" charset="0"/>
                <a:ea typeface="Geist" pitchFamily="34" charset="-122"/>
                <a:cs typeface="Geist" pitchFamily="34" charset="-120"/>
              </a:rPr>
              <a:t>Tipologia e codice dell'operazione di trattamento: </a:t>
            </a:r>
            <a:r>
              <a:rPr lang="en-US" sz="800" b="1" dirty="0">
                <a:solidFill>
                  <a:srgbClr val="4B4A4A"/>
                </a:solidFill>
                <a:latin typeface="Century Gothic" panose="020B0502020202020204" pitchFamily="34" charset="0"/>
                <a:ea typeface="Geist Bold" pitchFamily="34" charset="-122"/>
                <a:cs typeface="Geist Bold" pitchFamily="34" charset="-120"/>
              </a:rPr>
              <a:t>R</a:t>
            </a:r>
            <a:r>
              <a:rPr lang="en-US" sz="800" dirty="0">
                <a:solidFill>
                  <a:srgbClr val="4B4A4A"/>
                </a:solidFill>
                <a:latin typeface="Century Gothic" panose="020B0502020202020204" pitchFamily="34" charset="0"/>
                <a:ea typeface="Geist" pitchFamily="34" charset="-122"/>
                <a:cs typeface="Geist" pitchFamily="34" charset="-120"/>
              </a:rPr>
              <a:t> (da R1 a R13) o </a:t>
            </a:r>
            <a:r>
              <a:rPr lang="en-US" sz="800" b="1" dirty="0">
                <a:solidFill>
                  <a:srgbClr val="4B4A4A"/>
                </a:solidFill>
                <a:latin typeface="Century Gothic" panose="020B0502020202020204" pitchFamily="34" charset="0"/>
                <a:ea typeface="Geist Bold" pitchFamily="34" charset="-122"/>
                <a:cs typeface="Geist Bold" pitchFamily="34" charset="-120"/>
              </a:rPr>
              <a:t>D</a:t>
            </a:r>
            <a:r>
              <a:rPr lang="en-US" sz="800" dirty="0">
                <a:solidFill>
                  <a:srgbClr val="4B4A4A"/>
                </a:solidFill>
                <a:latin typeface="Century Gothic" panose="020B0502020202020204" pitchFamily="34" charset="0"/>
                <a:ea typeface="Geist" pitchFamily="34" charset="-122"/>
                <a:cs typeface="Geist" pitchFamily="34" charset="-120"/>
              </a:rPr>
              <a:t> (da D1 a D15), secondo le Tabelle 6 e 7. Indicare la </a:t>
            </a:r>
            <a:r>
              <a:rPr lang="en-US" sz="800" b="1" dirty="0">
                <a:solidFill>
                  <a:srgbClr val="4B4A4A"/>
                </a:solidFill>
                <a:latin typeface="Century Gothic" panose="020B0502020202020204" pitchFamily="34" charset="0"/>
                <a:ea typeface="Geist Bold" pitchFamily="34" charset="-122"/>
                <a:cs typeface="Geist Bold" pitchFamily="34" charset="-120"/>
              </a:rPr>
              <a:t>prima operazione</a:t>
            </a:r>
            <a:r>
              <a:rPr lang="en-US" sz="800" dirty="0">
                <a:solidFill>
                  <a:srgbClr val="4B4A4A"/>
                </a:solidFill>
                <a:latin typeface="Century Gothic" panose="020B0502020202020204" pitchFamily="34" charset="0"/>
                <a:ea typeface="Geist" pitchFamily="34" charset="-122"/>
                <a:cs typeface="Geist" pitchFamily="34" charset="-120"/>
              </a:rPr>
              <a:t> alla quale il rifiuto è sottoposto nell'impianto di destino.</a:t>
            </a:r>
            <a:endParaRPr lang="en-US" sz="800" dirty="0">
              <a:latin typeface="Century Gothic" panose="020B0502020202020204" pitchFamily="34" charset="0"/>
            </a:endParaRPr>
          </a:p>
        </p:txBody>
      </p:sp>
      <p:pic>
        <p:nvPicPr>
          <p:cNvPr id="16"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496119" y="4136454"/>
            <a:ext cx="8151763" cy="627980"/>
          </a:xfrm>
          <a:prstGeom prst="rect">
            <a:avLst/>
          </a:prstGeom>
        </p:spPr>
      </p:pic>
      <p:sp>
        <p:nvSpPr>
          <p:cNvPr id="17" name="Text 10"/>
          <p:cNvSpPr/>
          <p:nvPr/>
        </p:nvSpPr>
        <p:spPr>
          <a:xfrm>
            <a:off x="1017315" y="4255368"/>
            <a:ext cx="7511653" cy="163488"/>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Autorizzazione</a:t>
            </a:r>
            <a:endParaRPr lang="en-US" sz="1000" dirty="0">
              <a:latin typeface="Century Gothic" panose="020B0502020202020204" pitchFamily="34" charset="0"/>
            </a:endParaRPr>
          </a:p>
        </p:txBody>
      </p:sp>
      <p:sp>
        <p:nvSpPr>
          <p:cNvPr id="18" name="Text 11"/>
          <p:cNvSpPr/>
          <p:nvPr/>
        </p:nvSpPr>
        <p:spPr>
          <a:xfrm>
            <a:off x="1017315" y="4471839"/>
            <a:ext cx="7511653" cy="154409"/>
          </a:xfrm>
          <a:prstGeom prst="rect">
            <a:avLst/>
          </a:prstGeom>
          <a:noFill/>
          <a:ln/>
        </p:spPr>
        <p:txBody>
          <a:bodyPr wrap="none" lIns="0" tIns="0" rIns="0" bIns="0" rtlCol="0" anchor="t"/>
          <a:lstStyle/>
          <a:p>
            <a:pPr marL="0" indent="0" algn="just">
              <a:lnSpc>
                <a:spcPct val="123000"/>
              </a:lnSpc>
              <a:buNone/>
            </a:pPr>
            <a:r>
              <a:rPr lang="en-US" sz="800" dirty="0">
                <a:solidFill>
                  <a:srgbClr val="4B4A4A"/>
                </a:solidFill>
                <a:latin typeface="Century Gothic" panose="020B0502020202020204" pitchFamily="34" charset="0"/>
                <a:ea typeface="Geist" pitchFamily="34" charset="-122"/>
                <a:cs typeface="Geist" pitchFamily="34" charset="-120"/>
              </a:rPr>
              <a:t>Numero e tipo di autorizzazione/comunicazione secondo la Tabella 1. </a:t>
            </a:r>
            <a:r>
              <a:rPr lang="en-US" sz="800" b="1" dirty="0">
                <a:solidFill>
                  <a:srgbClr val="4B4A4A"/>
                </a:solidFill>
                <a:latin typeface="Century Gothic" panose="020B0502020202020204" pitchFamily="34" charset="0"/>
                <a:ea typeface="Geist Bold" pitchFamily="34" charset="-122"/>
                <a:cs typeface="Geist Bold" pitchFamily="34" charset="-120"/>
              </a:rPr>
              <a:t>Campo obbligatorio.</a:t>
            </a:r>
            <a:endParaRPr lang="en-US" sz="800" dirty="0">
              <a:latin typeface="Century Gothic" panose="020B0502020202020204" pitchFamily="34" charset="0"/>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7">
    <p:spTree>
      <p:nvGrpSpPr>
        <p:cNvPr id="1" name=""/>
        <p:cNvGrpSpPr/>
        <p:nvPr/>
      </p:nvGrpSpPr>
      <p:grpSpPr>
        <a:xfrm>
          <a:off x="0" y="0"/>
          <a:ext cx="0" cy="0"/>
          <a:chOff x="0" y="0"/>
          <a:chExt cx="0" cy="0"/>
        </a:xfrm>
      </p:grpSpPr>
      <p:sp>
        <p:nvSpPr>
          <p:cNvPr id="2" name="Text 0"/>
          <p:cNvSpPr/>
          <p:nvPr/>
        </p:nvSpPr>
        <p:spPr>
          <a:xfrm>
            <a:off x="496119" y="860896"/>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Campi 4 e 5: Trasportatore e Intermediario</a:t>
            </a:r>
            <a:endParaRPr lang="en-US" sz="2400" dirty="0">
              <a:latin typeface="Century Gothic" panose="020B0502020202020204" pitchFamily="34" charset="0"/>
            </a:endParaRPr>
          </a:p>
        </p:txBody>
      </p:sp>
      <p:sp>
        <p:nvSpPr>
          <p:cNvPr id="3" name="Shape 1"/>
          <p:cNvSpPr/>
          <p:nvPr/>
        </p:nvSpPr>
        <p:spPr>
          <a:xfrm>
            <a:off x="406822" y="1434480"/>
            <a:ext cx="4103191" cy="2848049"/>
          </a:xfrm>
          <a:prstGeom prst="roundRect">
            <a:avLst>
              <a:gd name="adj" fmla="val 6272"/>
            </a:avLst>
          </a:prstGeom>
          <a:solidFill>
            <a:srgbClr val="006747">
              <a:alpha val="95000"/>
            </a:srgbClr>
          </a:solidFill>
          <a:ln/>
        </p:spPr>
        <p:txBody>
          <a:bodyPr/>
          <a:lstStyle/>
          <a:p>
            <a:pPr algn="just"/>
            <a:endParaRPr lang="it-IT">
              <a:latin typeface="Century Gothic" panose="020B0502020202020204" pitchFamily="34" charset="0"/>
            </a:endParaRPr>
          </a:p>
        </p:txBody>
      </p:sp>
      <p:sp>
        <p:nvSpPr>
          <p:cNvPr id="4" name="Text 2"/>
          <p:cNvSpPr/>
          <p:nvPr/>
        </p:nvSpPr>
        <p:spPr>
          <a:xfrm>
            <a:off x="530796" y="1558454"/>
            <a:ext cx="3855244" cy="193849"/>
          </a:xfrm>
          <a:prstGeom prst="rect">
            <a:avLst/>
          </a:prstGeom>
          <a:noFill/>
          <a:ln/>
        </p:spPr>
        <p:txBody>
          <a:bodyPr wrap="none" lIns="0" tIns="0" rIns="0" bIns="0" rtlCol="0" anchor="t"/>
          <a:lstStyle/>
          <a:p>
            <a:pPr marL="0" indent="0" algn="just">
              <a:lnSpc>
                <a:spcPct val="104000"/>
              </a:lnSpc>
              <a:buNone/>
            </a:pPr>
            <a:r>
              <a:rPr lang="en-US" sz="1200" b="1" dirty="0">
                <a:solidFill>
                  <a:srgbClr val="FFFFFF"/>
                </a:solidFill>
                <a:latin typeface="Century Gothic" panose="020B0502020202020204" pitchFamily="34" charset="0"/>
                <a:ea typeface="Noto Serif Bold" pitchFamily="34" charset="-122"/>
                <a:cs typeface="Noto Serif Bold" pitchFamily="34" charset="-120"/>
              </a:rPr>
              <a:t>Campo 4 – Trasportatore</a:t>
            </a:r>
            <a:endParaRPr lang="en-US" sz="1200" dirty="0">
              <a:latin typeface="Century Gothic" panose="020B0502020202020204" pitchFamily="34" charset="0"/>
            </a:endParaRPr>
          </a:p>
        </p:txBody>
      </p:sp>
      <p:sp>
        <p:nvSpPr>
          <p:cNvPr id="5" name="Text 3"/>
          <p:cNvSpPr/>
          <p:nvPr/>
        </p:nvSpPr>
        <p:spPr>
          <a:xfrm>
            <a:off x="530796" y="1876276"/>
            <a:ext cx="4312444" cy="198462"/>
          </a:xfrm>
          <a:prstGeom prst="rect">
            <a:avLst/>
          </a:prstGeom>
          <a:noFill/>
          <a:ln/>
        </p:spPr>
        <p:txBody>
          <a:bodyPr wrap="none" lIns="0" tIns="0" rIns="0" bIns="0" rtlCol="0" anchor="t"/>
          <a:lstStyle/>
          <a:p>
            <a:pPr marL="0" indent="0" algn="just">
              <a:lnSpc>
                <a:spcPct val="133000"/>
              </a:lnSpc>
              <a:buNone/>
            </a:pPr>
            <a:r>
              <a:rPr lang="en-US" sz="950" dirty="0">
                <a:solidFill>
                  <a:srgbClr val="FFFFFF"/>
                </a:solidFill>
                <a:latin typeface="Century Gothic" panose="020B0502020202020204" pitchFamily="34" charset="0"/>
                <a:ea typeface="Geist" pitchFamily="34" charset="-122"/>
                <a:cs typeface="Geist" pitchFamily="34" charset="-120"/>
              </a:rPr>
              <a:t>Inserire i dati identificativi del trasportatore:</a:t>
            </a:r>
            <a:endParaRPr lang="en-US" sz="950" dirty="0">
              <a:latin typeface="Century Gothic" panose="020B0502020202020204" pitchFamily="34" charset="0"/>
            </a:endParaRPr>
          </a:p>
        </p:txBody>
      </p:sp>
      <p:sp>
        <p:nvSpPr>
          <p:cNvPr id="6" name="Text 4"/>
          <p:cNvSpPr/>
          <p:nvPr/>
        </p:nvSpPr>
        <p:spPr>
          <a:xfrm>
            <a:off x="530796" y="2186360"/>
            <a:ext cx="3855244" cy="880616"/>
          </a:xfrm>
          <a:prstGeom prst="rect">
            <a:avLst/>
          </a:prstGeom>
          <a:noFill/>
          <a:ln/>
        </p:spPr>
        <p:txBody>
          <a:bodyPr wrap="square" lIns="0" tIns="0" rIns="0" bIns="0" rtlCol="0" anchor="t">
            <a:normAutofit lnSpcReduction="10000"/>
          </a:bodyPr>
          <a:lstStyle/>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Denominazione o ragione sociale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Codice fiscale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FFFFFF"/>
                </a:solidFill>
                <a:latin typeface="Century Gothic" panose="020B0502020202020204" pitchFamily="34" charset="0"/>
                <a:ea typeface="Geist" pitchFamily="34" charset="-122"/>
                <a:cs typeface="Geist" pitchFamily="34" charset="-120"/>
              </a:rPr>
              <a:t>Numero iscrizione Albo nazionale gestori ambientali (non compilare se il trasporto non è soggetto a obbligo di iscrizione)</a:t>
            </a:r>
            <a:endParaRPr lang="en-US" sz="950" dirty="0">
              <a:latin typeface="Century Gothic" panose="020B0502020202020204" pitchFamily="34" charset="0"/>
            </a:endParaRPr>
          </a:p>
        </p:txBody>
      </p:sp>
      <p:sp>
        <p:nvSpPr>
          <p:cNvPr id="7" name="Text 5"/>
          <p:cNvSpPr/>
          <p:nvPr/>
        </p:nvSpPr>
        <p:spPr>
          <a:xfrm>
            <a:off x="530796" y="3178597"/>
            <a:ext cx="3855244"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FFFFFF"/>
                </a:solidFill>
                <a:latin typeface="Century Gothic" panose="020B0502020202020204" pitchFamily="34" charset="0"/>
                <a:ea typeface="Geist" pitchFamily="34" charset="-122"/>
                <a:cs typeface="Geist" pitchFamily="34" charset="-120"/>
              </a:rPr>
              <a:t>Nel caso di trasporto su più tratte, compilare la sezione "Allegato FORMULARIO RIFIUTI" barrando la casella del campo 10.</a:t>
            </a:r>
            <a:endParaRPr lang="en-US" sz="950" dirty="0">
              <a:latin typeface="Century Gothic" panose="020B0502020202020204" pitchFamily="34" charset="0"/>
            </a:endParaRPr>
          </a:p>
        </p:txBody>
      </p:sp>
      <p:sp>
        <p:nvSpPr>
          <p:cNvPr id="8" name="Text 6"/>
          <p:cNvSpPr/>
          <p:nvPr/>
        </p:nvSpPr>
        <p:spPr>
          <a:xfrm>
            <a:off x="4728046" y="1558454"/>
            <a:ext cx="3924598" cy="193849"/>
          </a:xfrm>
          <a:prstGeom prst="rect">
            <a:avLst/>
          </a:prstGeom>
          <a:noFill/>
          <a:ln/>
        </p:spPr>
        <p:txBody>
          <a:bodyPr wrap="none" lIns="0" tIns="0" rIns="0" bIns="0" rtlCol="0" anchor="t"/>
          <a:lstStyle/>
          <a:p>
            <a:pPr marL="0" indent="0" algn="just">
              <a:lnSpc>
                <a:spcPct val="104000"/>
              </a:lnSpc>
              <a:buNone/>
            </a:pPr>
            <a:r>
              <a:rPr lang="en-US" sz="1200" b="1" dirty="0">
                <a:solidFill>
                  <a:srgbClr val="006747"/>
                </a:solidFill>
                <a:latin typeface="Century Gothic" panose="020B0502020202020204" pitchFamily="34" charset="0"/>
                <a:ea typeface="Noto Serif Bold" pitchFamily="34" charset="-122"/>
                <a:cs typeface="Noto Serif Bold" pitchFamily="34" charset="-120"/>
              </a:rPr>
              <a:t>Campo 5 – Intermediario o Commerciante</a:t>
            </a:r>
            <a:endParaRPr lang="en-US" sz="1200" dirty="0">
              <a:latin typeface="Century Gothic" panose="020B0502020202020204" pitchFamily="34" charset="0"/>
            </a:endParaRPr>
          </a:p>
        </p:txBody>
      </p:sp>
      <p:sp>
        <p:nvSpPr>
          <p:cNvPr id="9" name="Text 7"/>
          <p:cNvSpPr/>
          <p:nvPr/>
        </p:nvSpPr>
        <p:spPr>
          <a:xfrm>
            <a:off x="4728046" y="1876276"/>
            <a:ext cx="3924598"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Identifica l'intermediario o commerciante senza detenzione del rifiuto, o i Consorzi istituiti per il recupero e il riciclaggio di particolari tipologie di rifiuti:</a:t>
            </a:r>
            <a:endParaRPr lang="en-US" sz="950" dirty="0">
              <a:latin typeface="Century Gothic" panose="020B0502020202020204" pitchFamily="34" charset="0"/>
            </a:endParaRPr>
          </a:p>
        </p:txBody>
      </p:sp>
      <p:sp>
        <p:nvSpPr>
          <p:cNvPr id="10" name="Text 8"/>
          <p:cNvSpPr/>
          <p:nvPr/>
        </p:nvSpPr>
        <p:spPr>
          <a:xfrm>
            <a:off x="4728046" y="2583284"/>
            <a:ext cx="3924598" cy="880616"/>
          </a:xfrm>
          <a:prstGeom prst="rect">
            <a:avLst/>
          </a:prstGeom>
          <a:noFill/>
          <a:ln/>
        </p:spPr>
        <p:txBody>
          <a:bodyPr wrap="square" lIns="0" tIns="0" rIns="0" bIns="0" rtlCol="0" anchor="t">
            <a:normAutofit/>
          </a:bodyPr>
          <a:lstStyle/>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Denominazione o ragione sociale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Codice fiscale</a:t>
            </a:r>
            <a:endParaRPr lang="en-US" sz="950" dirty="0">
              <a:latin typeface="Century Gothic" panose="020B0502020202020204" pitchFamily="34" charset="0"/>
            </a:endParaRPr>
          </a:p>
          <a:p>
            <a:pPr marL="193040" indent="-193040" algn="just">
              <a:lnSpc>
                <a:spcPct val="133000"/>
              </a:lnSpc>
              <a:buSzPct val="100000"/>
              <a:buChar char="•"/>
            </a:pPr>
            <a:r>
              <a:rPr lang="en-US" sz="950" dirty="0">
                <a:solidFill>
                  <a:srgbClr val="4B4A4A"/>
                </a:solidFill>
                <a:latin typeface="Century Gothic" panose="020B0502020202020204" pitchFamily="34" charset="0"/>
                <a:ea typeface="Geist" pitchFamily="34" charset="-122"/>
                <a:cs typeface="Geist" pitchFamily="34" charset="-120"/>
              </a:rPr>
              <a:t>Numero iscrizione Albo nazionale gestori ambientali (non compilare per i Consorzi di recupero/riciclaggio)</a:t>
            </a:r>
            <a:endParaRPr lang="en-US" sz="950" dirty="0">
              <a:latin typeface="Century Gothic" panose="020B0502020202020204" pitchFamily="34" charset="0"/>
            </a:endParaRPr>
          </a:p>
        </p:txBody>
      </p:sp>
      <p:sp>
        <p:nvSpPr>
          <p:cNvPr id="11" name="Text 9"/>
          <p:cNvSpPr/>
          <p:nvPr/>
        </p:nvSpPr>
        <p:spPr>
          <a:xfrm>
            <a:off x="4728046" y="3575521"/>
            <a:ext cx="3924598" cy="595387"/>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Nel caso di </a:t>
            </a:r>
            <a:r>
              <a:rPr lang="en-US" sz="950" b="1" dirty="0">
                <a:solidFill>
                  <a:srgbClr val="4B4A4A"/>
                </a:solidFill>
                <a:latin typeface="Century Gothic" panose="020B0502020202020204" pitchFamily="34" charset="0"/>
                <a:ea typeface="Geist Bold" pitchFamily="34" charset="-122"/>
                <a:cs typeface="Geist Bold" pitchFamily="34" charset="-120"/>
              </a:rPr>
              <a:t>più intermediari</a:t>
            </a:r>
            <a:r>
              <a:rPr lang="en-US" sz="950" dirty="0">
                <a:solidFill>
                  <a:srgbClr val="4B4A4A"/>
                </a:solidFill>
                <a:latin typeface="Century Gothic" panose="020B0502020202020204" pitchFamily="34" charset="0"/>
                <a:ea typeface="Geist" pitchFamily="34" charset="-122"/>
                <a:cs typeface="Geist" pitchFamily="34" charset="-120"/>
              </a:rPr>
              <a:t>, questi vanno aggiunti nell'allegato FORMULARIO RIFIUTI barrando la casella "Intermediario", senza barrare la casella "Intermodale" del Campo 10.</a:t>
            </a:r>
            <a:endParaRPr lang="en-US" sz="950" dirty="0">
              <a:latin typeface="Century Gothic" panose="020B050202020202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8">
    <p:spTree>
      <p:nvGrpSpPr>
        <p:cNvPr id="1" name=""/>
        <p:cNvGrpSpPr/>
        <p:nvPr/>
      </p:nvGrpSpPr>
      <p:grpSpPr>
        <a:xfrm>
          <a:off x="0" y="0"/>
          <a:ext cx="0" cy="0"/>
          <a:chOff x="0" y="0"/>
          <a:chExt cx="0" cy="0"/>
        </a:xfrm>
      </p:grpSpPr>
      <p:sp>
        <p:nvSpPr>
          <p:cNvPr id="2" name="Text 0"/>
          <p:cNvSpPr/>
          <p:nvPr/>
        </p:nvSpPr>
        <p:spPr>
          <a:xfrm>
            <a:off x="496119" y="390599"/>
            <a:ext cx="8151763" cy="333077"/>
          </a:xfrm>
          <a:prstGeom prst="rect">
            <a:avLst/>
          </a:prstGeom>
          <a:noFill/>
          <a:ln/>
        </p:spPr>
        <p:txBody>
          <a:bodyPr wrap="none" lIns="0" tIns="0" rIns="0" bIns="0" rtlCol="0" anchor="t"/>
          <a:lstStyle/>
          <a:p>
            <a:pPr marL="0" indent="0" algn="just">
              <a:lnSpc>
                <a:spcPct val="104000"/>
              </a:lnSpc>
              <a:buNone/>
            </a:pPr>
            <a:r>
              <a:rPr lang="en-US" sz="2050" b="1" dirty="0">
                <a:solidFill>
                  <a:srgbClr val="006747"/>
                </a:solidFill>
                <a:latin typeface="Century Gothic" panose="020B0502020202020204" pitchFamily="34" charset="0"/>
                <a:ea typeface="Noto Serif Bold" pitchFamily="34" charset="-122"/>
                <a:cs typeface="Noto Serif Bold" pitchFamily="34" charset="-120"/>
              </a:rPr>
              <a:t>Campo 6: </a:t>
            </a:r>
            <a:r>
              <a:rPr lang="en-US" sz="2050" b="1" dirty="0" err="1">
                <a:solidFill>
                  <a:srgbClr val="006747"/>
                </a:solidFill>
                <a:latin typeface="Century Gothic" panose="020B0502020202020204" pitchFamily="34" charset="0"/>
                <a:ea typeface="Noto Serif Bold" pitchFamily="34" charset="-122"/>
                <a:cs typeface="Noto Serif Bold" pitchFamily="34" charset="-120"/>
              </a:rPr>
              <a:t>caratteristiche</a:t>
            </a:r>
            <a:r>
              <a:rPr lang="en-US" sz="2050" b="1" dirty="0">
                <a:solidFill>
                  <a:srgbClr val="006747"/>
                </a:solidFill>
                <a:latin typeface="Century Gothic" panose="020B0502020202020204" pitchFamily="34" charset="0"/>
                <a:ea typeface="Noto Serif Bold" pitchFamily="34" charset="-122"/>
                <a:cs typeface="Noto Serif Bold" pitchFamily="34" charset="-120"/>
              </a:rPr>
              <a:t> del </a:t>
            </a:r>
            <a:r>
              <a:rPr lang="en-US" sz="2050" b="1" dirty="0" err="1">
                <a:solidFill>
                  <a:srgbClr val="006747"/>
                </a:solidFill>
                <a:latin typeface="Century Gothic" panose="020B0502020202020204" pitchFamily="34" charset="0"/>
                <a:ea typeface="Noto Serif Bold" pitchFamily="34" charset="-122"/>
                <a:cs typeface="Noto Serif Bold" pitchFamily="34" charset="-120"/>
              </a:rPr>
              <a:t>rifiuto</a:t>
            </a:r>
            <a:endParaRPr lang="en-US" sz="2050" dirty="0">
              <a:latin typeface="Century Gothic" panose="020B0502020202020204" pitchFamily="34" charset="0"/>
            </a:endParaRPr>
          </a:p>
        </p:txBody>
      </p:sp>
      <p:sp>
        <p:nvSpPr>
          <p:cNvPr id="3" name="Text 1"/>
          <p:cNvSpPr/>
          <p:nvPr/>
        </p:nvSpPr>
        <p:spPr>
          <a:xfrm>
            <a:off x="496119" y="906884"/>
            <a:ext cx="8608963" cy="158576"/>
          </a:xfrm>
          <a:prstGeom prst="rect">
            <a:avLst/>
          </a:prstGeom>
          <a:noFill/>
          <a:ln/>
        </p:spPr>
        <p:txBody>
          <a:bodyPr wrap="none" lIns="0" tIns="0" rIns="0" bIns="0" rtlCol="0" anchor="t"/>
          <a:lstStyle/>
          <a:p>
            <a:pPr marL="0" indent="0" algn="just">
              <a:lnSpc>
                <a:spcPct val="124000"/>
              </a:lnSpc>
              <a:buNone/>
            </a:pPr>
            <a:r>
              <a:rPr lang="en-US" sz="800" dirty="0">
                <a:solidFill>
                  <a:srgbClr val="4B4A4A"/>
                </a:solidFill>
                <a:latin typeface="Century Gothic" panose="020B0502020202020204" pitchFamily="34" charset="0"/>
                <a:ea typeface="Geist" pitchFamily="34" charset="-122"/>
                <a:cs typeface="Geist" pitchFamily="34" charset="-120"/>
              </a:rPr>
              <a:t>Il campo 6 raccoglie tutte le informazioni identificative del rifiuto. Di seguito i sottocampi da compilare.</a:t>
            </a:r>
            <a:endParaRPr lang="en-US" sz="800" dirty="0">
              <a:latin typeface="Century Gothic" panose="020B0502020202020204" pitchFamily="34" charset="0"/>
            </a:endParaRPr>
          </a:p>
        </p:txBody>
      </p:sp>
      <p:pic>
        <p:nvPicPr>
          <p:cNvPr id="4" name="Image 0"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6079" y="1171761"/>
            <a:ext cx="159841" cy="159841"/>
          </a:xfrm>
          <a:prstGeom prst="rect">
            <a:avLst/>
          </a:prstGeom>
        </p:spPr>
      </p:pic>
      <p:sp>
        <p:nvSpPr>
          <p:cNvPr id="5" name="Text 2"/>
          <p:cNvSpPr/>
          <p:nvPr/>
        </p:nvSpPr>
        <p:spPr>
          <a:xfrm>
            <a:off x="842516" y="1168450"/>
            <a:ext cx="7805365" cy="166539"/>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Provenienza e Codice EER</a:t>
            </a:r>
            <a:endParaRPr lang="en-US" sz="1000" dirty="0">
              <a:latin typeface="Century Gothic" panose="020B0502020202020204" pitchFamily="34" charset="0"/>
            </a:endParaRPr>
          </a:p>
        </p:txBody>
      </p:sp>
      <p:sp>
        <p:nvSpPr>
          <p:cNvPr id="6" name="Text 3"/>
          <p:cNvSpPr/>
          <p:nvPr/>
        </p:nvSpPr>
        <p:spPr>
          <a:xfrm>
            <a:off x="842516" y="1389906"/>
            <a:ext cx="7805365" cy="317153"/>
          </a:xfrm>
          <a:prstGeom prst="rect">
            <a:avLst/>
          </a:prstGeom>
          <a:noFill/>
          <a:ln/>
        </p:spPr>
        <p:txBody>
          <a:bodyPr wrap="square" lIns="0" tIns="0" rIns="0" bIns="0" rtlCol="0" anchor="t">
            <a:normAutofit/>
          </a:bodyPr>
          <a:lstStyle/>
          <a:p>
            <a:pPr marL="0" indent="0" algn="just">
              <a:lnSpc>
                <a:spcPct val="124000"/>
              </a:lnSpc>
              <a:buNone/>
            </a:pPr>
            <a:r>
              <a:rPr lang="en-US" sz="800" dirty="0">
                <a:solidFill>
                  <a:srgbClr val="4B4A4A"/>
                </a:solidFill>
                <a:latin typeface="Century Gothic" panose="020B0502020202020204" pitchFamily="34" charset="0"/>
                <a:ea typeface="Geist" pitchFamily="34" charset="-122"/>
                <a:cs typeface="Geist" pitchFamily="34" charset="-120"/>
              </a:rPr>
              <a:t>Indicare se il rifiuto è </a:t>
            </a:r>
            <a:r>
              <a:rPr lang="en-US" sz="800" b="1" dirty="0">
                <a:solidFill>
                  <a:srgbClr val="4B4A4A"/>
                </a:solidFill>
                <a:latin typeface="Century Gothic" panose="020B0502020202020204" pitchFamily="34" charset="0"/>
                <a:ea typeface="Geist Bold" pitchFamily="34" charset="-122"/>
                <a:cs typeface="Geist Bold" pitchFamily="34" charset="-120"/>
              </a:rPr>
              <a:t>urbano o speciale</a:t>
            </a:r>
            <a:r>
              <a:rPr lang="en-US" sz="800" dirty="0">
                <a:solidFill>
                  <a:srgbClr val="4B4A4A"/>
                </a:solidFill>
                <a:latin typeface="Century Gothic" panose="020B0502020202020204" pitchFamily="34" charset="0"/>
                <a:ea typeface="Geist" pitchFamily="34" charset="-122"/>
                <a:cs typeface="Geist" pitchFamily="34" charset="-120"/>
              </a:rPr>
              <a:t> (classificazione ai sensi degli artt. 183 e 184 del D.Lgs. 152/2006, Tabella 5). Inserire il </a:t>
            </a:r>
            <a:r>
              <a:rPr lang="en-US" sz="800" b="1" dirty="0">
                <a:solidFill>
                  <a:srgbClr val="4B4A4A"/>
                </a:solidFill>
                <a:latin typeface="Century Gothic" panose="020B0502020202020204" pitchFamily="34" charset="0"/>
                <a:ea typeface="Geist Bold" pitchFamily="34" charset="-122"/>
                <a:cs typeface="Geist Bold" pitchFamily="34" charset="-120"/>
              </a:rPr>
              <a:t>codice EER</a:t>
            </a:r>
            <a:r>
              <a:rPr lang="en-US" sz="800" dirty="0">
                <a:solidFill>
                  <a:srgbClr val="4B4A4A"/>
                </a:solidFill>
                <a:latin typeface="Century Gothic" panose="020B0502020202020204" pitchFamily="34" charset="0"/>
                <a:ea typeface="Geist" pitchFamily="34" charset="-122"/>
                <a:cs typeface="Geist" pitchFamily="34" charset="-120"/>
              </a:rPr>
              <a:t> e la descrizione (obbligatoria per codici terminanti con "99").</a:t>
            </a:r>
            <a:endParaRPr lang="en-US" sz="800" dirty="0">
              <a:latin typeface="Century Gothic" panose="020B0502020202020204" pitchFamily="34" charset="0"/>
            </a:endParaRPr>
          </a:p>
        </p:txBody>
      </p:sp>
      <p:pic>
        <p:nvPicPr>
          <p:cNvPr id="7" name="Image 1"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6079" y="1893577"/>
            <a:ext cx="159841" cy="159841"/>
          </a:xfrm>
          <a:prstGeom prst="rect">
            <a:avLst/>
          </a:prstGeom>
        </p:spPr>
      </p:pic>
      <p:sp>
        <p:nvSpPr>
          <p:cNvPr id="8" name="Text 4"/>
          <p:cNvSpPr/>
          <p:nvPr/>
        </p:nvSpPr>
        <p:spPr>
          <a:xfrm>
            <a:off x="842516" y="1890266"/>
            <a:ext cx="7805365" cy="166539"/>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Caratteristiche di Pericolo (HP) e </a:t>
            </a:r>
            <a:r>
              <a:rPr lang="en-US" sz="1000" b="1" dirty="0" err="1">
                <a:solidFill>
                  <a:srgbClr val="4B4A4A"/>
                </a:solidFill>
                <a:latin typeface="Century Gothic" panose="020B0502020202020204" pitchFamily="34" charset="0"/>
                <a:ea typeface="Noto Serif Bold" pitchFamily="34" charset="-122"/>
                <a:cs typeface="Noto Serif Bold" pitchFamily="34" charset="-120"/>
              </a:rPr>
              <a:t>stato</a:t>
            </a:r>
            <a:r>
              <a:rPr lang="en-US" sz="1000" b="1" dirty="0">
                <a:solidFill>
                  <a:srgbClr val="4B4A4A"/>
                </a:solidFill>
                <a:latin typeface="Century Gothic" panose="020B0502020202020204" pitchFamily="34" charset="0"/>
                <a:ea typeface="Noto Serif Bold" pitchFamily="34" charset="-122"/>
                <a:cs typeface="Noto Serif Bold" pitchFamily="34" charset="-120"/>
              </a:rPr>
              <a:t> </a:t>
            </a:r>
            <a:r>
              <a:rPr lang="en-US" sz="1000" b="1" dirty="0" err="1">
                <a:solidFill>
                  <a:srgbClr val="4B4A4A"/>
                </a:solidFill>
                <a:latin typeface="Century Gothic" panose="020B0502020202020204" pitchFamily="34" charset="0"/>
                <a:ea typeface="Noto Serif Bold" pitchFamily="34" charset="-122"/>
                <a:cs typeface="Noto Serif Bold" pitchFamily="34" charset="-120"/>
              </a:rPr>
              <a:t>fisico</a:t>
            </a:r>
            <a:endParaRPr lang="en-US" sz="1000" dirty="0">
              <a:latin typeface="Century Gothic" panose="020B0502020202020204" pitchFamily="34" charset="0"/>
            </a:endParaRPr>
          </a:p>
        </p:txBody>
      </p:sp>
      <p:sp>
        <p:nvSpPr>
          <p:cNvPr id="9" name="Text 5"/>
          <p:cNvSpPr/>
          <p:nvPr/>
        </p:nvSpPr>
        <p:spPr>
          <a:xfrm>
            <a:off x="842516" y="2111722"/>
            <a:ext cx="7805365" cy="317153"/>
          </a:xfrm>
          <a:prstGeom prst="rect">
            <a:avLst/>
          </a:prstGeom>
          <a:noFill/>
          <a:ln/>
        </p:spPr>
        <p:txBody>
          <a:bodyPr wrap="square" lIns="0" tIns="0" rIns="0" bIns="0" rtlCol="0" anchor="t">
            <a:normAutofit/>
          </a:bodyPr>
          <a:lstStyle/>
          <a:p>
            <a:pPr marL="0" indent="0" algn="just">
              <a:lnSpc>
                <a:spcPct val="124000"/>
              </a:lnSpc>
              <a:buNone/>
            </a:pPr>
            <a:r>
              <a:rPr lang="en-US" sz="800" dirty="0">
                <a:solidFill>
                  <a:srgbClr val="4B4A4A"/>
                </a:solidFill>
                <a:latin typeface="Century Gothic" panose="020B0502020202020204" pitchFamily="34" charset="0"/>
                <a:ea typeface="Geist" pitchFamily="34" charset="-122"/>
                <a:cs typeface="Geist" pitchFamily="34" charset="-120"/>
              </a:rPr>
              <a:t>Inserire una o più voci HP dalla Tabella 2. Nel FIR cartaceo, le ulteriori caratteristiche di pericolo che non trovano spazio vanno indicate al campo 17 (Annotazioni). Lo stato fisico va compilato con la codifica della Tabella 3. Per rifiuti aeriformi usare la voce "L-Liquido" specificando "Aeriforme" al campo 17.</a:t>
            </a:r>
            <a:endParaRPr lang="en-US" sz="800" dirty="0">
              <a:latin typeface="Century Gothic" panose="020B0502020202020204" pitchFamily="34" charset="0"/>
            </a:endParaRPr>
          </a:p>
        </p:txBody>
      </p:sp>
      <p:pic>
        <p:nvPicPr>
          <p:cNvPr id="10" name="Image 2"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6079" y="2615394"/>
            <a:ext cx="159841" cy="159841"/>
          </a:xfrm>
          <a:prstGeom prst="rect">
            <a:avLst/>
          </a:prstGeom>
        </p:spPr>
      </p:pic>
      <p:sp>
        <p:nvSpPr>
          <p:cNvPr id="11" name="Text 6"/>
          <p:cNvSpPr/>
          <p:nvPr/>
        </p:nvSpPr>
        <p:spPr>
          <a:xfrm>
            <a:off x="842516" y="2612082"/>
            <a:ext cx="7805365" cy="166539"/>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Quantità e Peso </a:t>
            </a:r>
            <a:r>
              <a:rPr lang="en-US" sz="1000" b="1" dirty="0" err="1">
                <a:solidFill>
                  <a:srgbClr val="4B4A4A"/>
                </a:solidFill>
                <a:latin typeface="Century Gothic" panose="020B0502020202020204" pitchFamily="34" charset="0"/>
                <a:ea typeface="Noto Serif Bold" pitchFamily="34" charset="-122"/>
                <a:cs typeface="Noto Serif Bold" pitchFamily="34" charset="-120"/>
              </a:rPr>
              <a:t>verificato</a:t>
            </a:r>
            <a:endParaRPr lang="en-US" sz="1000" dirty="0">
              <a:latin typeface="Century Gothic" panose="020B0502020202020204" pitchFamily="34" charset="0"/>
            </a:endParaRPr>
          </a:p>
        </p:txBody>
      </p:sp>
      <p:sp>
        <p:nvSpPr>
          <p:cNvPr id="12" name="Text 7"/>
          <p:cNvSpPr/>
          <p:nvPr/>
        </p:nvSpPr>
        <p:spPr>
          <a:xfrm>
            <a:off x="842516" y="2833539"/>
            <a:ext cx="7805365" cy="317153"/>
          </a:xfrm>
          <a:prstGeom prst="rect">
            <a:avLst/>
          </a:prstGeom>
          <a:noFill/>
          <a:ln/>
        </p:spPr>
        <p:txBody>
          <a:bodyPr wrap="square" lIns="0" tIns="0" rIns="0" bIns="0" rtlCol="0" anchor="t">
            <a:normAutofit/>
          </a:bodyPr>
          <a:lstStyle/>
          <a:p>
            <a:pPr marL="0" indent="0" algn="just">
              <a:lnSpc>
                <a:spcPct val="124000"/>
              </a:lnSpc>
              <a:buNone/>
            </a:pPr>
            <a:r>
              <a:rPr lang="en-US" sz="800" dirty="0">
                <a:solidFill>
                  <a:srgbClr val="4B4A4A"/>
                </a:solidFill>
                <a:latin typeface="Century Gothic" panose="020B0502020202020204" pitchFamily="34" charset="0"/>
                <a:ea typeface="Geist" pitchFamily="34" charset="-122"/>
                <a:cs typeface="Geist" pitchFamily="34" charset="-120"/>
              </a:rPr>
              <a:t>La quantità è compilata dal Produttore/Detentore, può essere stimata ed espressa in </a:t>
            </a:r>
            <a:r>
              <a:rPr lang="en-US" sz="800" b="1" dirty="0">
                <a:solidFill>
                  <a:srgbClr val="4B4A4A"/>
                </a:solidFill>
                <a:latin typeface="Century Gothic" panose="020B0502020202020204" pitchFamily="34" charset="0"/>
                <a:ea typeface="Geist Bold" pitchFamily="34" charset="-122"/>
                <a:cs typeface="Geist Bold" pitchFamily="34" charset="-120"/>
              </a:rPr>
              <a:t>kg o litri</a:t>
            </a:r>
            <a:r>
              <a:rPr lang="en-US" sz="800" dirty="0">
                <a:solidFill>
                  <a:srgbClr val="4B4A4A"/>
                </a:solidFill>
                <a:latin typeface="Century Gothic" panose="020B0502020202020204" pitchFamily="34" charset="0"/>
                <a:ea typeface="Geist" pitchFamily="34" charset="-122"/>
                <a:cs typeface="Geist" pitchFamily="34" charset="-120"/>
              </a:rPr>
              <a:t> (una sola unità). Barrare "peso verificato in partenza" se la quantità è verificata con strumenti di misura disponibili (non obbligatorio anche se si dispone di strumento).</a:t>
            </a:r>
            <a:endParaRPr lang="en-US" sz="800" dirty="0">
              <a:latin typeface="Century Gothic" panose="020B0502020202020204" pitchFamily="34" charset="0"/>
            </a:endParaRPr>
          </a:p>
        </p:txBody>
      </p:sp>
      <p:pic>
        <p:nvPicPr>
          <p:cNvPr id="13" name="Image 3"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6079" y="3337210"/>
            <a:ext cx="159841" cy="159841"/>
          </a:xfrm>
          <a:prstGeom prst="rect">
            <a:avLst/>
          </a:prstGeom>
        </p:spPr>
      </p:pic>
      <p:sp>
        <p:nvSpPr>
          <p:cNvPr id="14" name="Text 8"/>
          <p:cNvSpPr/>
          <p:nvPr/>
        </p:nvSpPr>
        <p:spPr>
          <a:xfrm>
            <a:off x="842516" y="3333899"/>
            <a:ext cx="7805365" cy="166539"/>
          </a:xfrm>
          <a:prstGeom prst="rect">
            <a:avLst/>
          </a:prstGeom>
          <a:noFill/>
          <a:ln/>
        </p:spPr>
        <p:txBody>
          <a:bodyPr wrap="none" lIns="0" tIns="0" rIns="0" bIns="0" rtlCol="0" anchor="t"/>
          <a:lstStyle/>
          <a:p>
            <a:pPr marL="0" indent="0" algn="just">
              <a:lnSpc>
                <a:spcPct val="104000"/>
              </a:lnSpc>
              <a:buNone/>
            </a:pPr>
            <a:r>
              <a:rPr lang="en-US" sz="1000" b="1" dirty="0">
                <a:solidFill>
                  <a:srgbClr val="4B4A4A"/>
                </a:solidFill>
                <a:latin typeface="Century Gothic" panose="020B0502020202020204" pitchFamily="34" charset="0"/>
                <a:ea typeface="Noto Serif Bold" pitchFamily="34" charset="-122"/>
                <a:cs typeface="Noto Serif Bold" pitchFamily="34" charset="-120"/>
              </a:rPr>
              <a:t>Analisi, Classificazione e Trasporto ADR/RID</a:t>
            </a:r>
            <a:endParaRPr lang="en-US" sz="1000" dirty="0">
              <a:latin typeface="Century Gothic" panose="020B0502020202020204" pitchFamily="34" charset="0"/>
            </a:endParaRPr>
          </a:p>
        </p:txBody>
      </p:sp>
      <p:sp>
        <p:nvSpPr>
          <p:cNvPr id="15" name="Text 9"/>
          <p:cNvSpPr/>
          <p:nvPr/>
        </p:nvSpPr>
        <p:spPr>
          <a:xfrm>
            <a:off x="842516" y="3555355"/>
            <a:ext cx="7805365" cy="475729"/>
          </a:xfrm>
          <a:prstGeom prst="rect">
            <a:avLst/>
          </a:prstGeom>
          <a:noFill/>
          <a:ln/>
        </p:spPr>
        <p:txBody>
          <a:bodyPr wrap="square" lIns="0" tIns="0" rIns="0" bIns="0" rtlCol="0" anchor="t">
            <a:normAutofit/>
          </a:bodyPr>
          <a:lstStyle/>
          <a:p>
            <a:pPr marL="0" indent="0" algn="just">
              <a:lnSpc>
                <a:spcPct val="124000"/>
              </a:lnSpc>
              <a:buNone/>
            </a:pPr>
            <a:r>
              <a:rPr lang="en-US" sz="800" dirty="0">
                <a:solidFill>
                  <a:srgbClr val="4B4A4A"/>
                </a:solidFill>
                <a:latin typeface="Century Gothic" panose="020B0502020202020204" pitchFamily="34" charset="0"/>
                <a:ea typeface="Geist" pitchFamily="34" charset="-122"/>
                <a:cs typeface="Geist" pitchFamily="34" charset="-120"/>
              </a:rPr>
              <a:t>Barrare "Analisi/rapporto di prova" se disponibile, indicando numero documento e data. Barrare "Classificazione" se redatto un giudizio di classificazione. Per trasporto ADR/RID barrare l'apposita casella e compilare: classe di pericolo, N. ONU, note. Il campo va compilato anche in caso di esenzione parziale. Le informazioni ADR nel FIR non sostituiscono la documentazione prescritta dalla normativa ADR.</a:t>
            </a:r>
            <a:endParaRPr lang="en-US" sz="800" dirty="0">
              <a:latin typeface="Century Gothic" panose="020B0502020202020204" pitchFamily="34" charset="0"/>
            </a:endParaRPr>
          </a:p>
        </p:txBody>
      </p:sp>
      <p:pic>
        <p:nvPicPr>
          <p:cNvPr id="16" name="Image 4" descr="preencoded.png"/>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536079" y="4217603"/>
            <a:ext cx="159841" cy="159841"/>
          </a:xfrm>
          <a:prstGeom prst="rect">
            <a:avLst/>
          </a:prstGeom>
        </p:spPr>
      </p:pic>
      <p:sp>
        <p:nvSpPr>
          <p:cNvPr id="17" name="Text 10"/>
          <p:cNvSpPr/>
          <p:nvPr/>
        </p:nvSpPr>
        <p:spPr>
          <a:xfrm>
            <a:off x="842516" y="4214292"/>
            <a:ext cx="7805365" cy="166539"/>
          </a:xfrm>
          <a:prstGeom prst="rect">
            <a:avLst/>
          </a:prstGeom>
          <a:noFill/>
          <a:ln/>
        </p:spPr>
        <p:txBody>
          <a:bodyPr wrap="none" lIns="0" tIns="0" rIns="0" bIns="0" rtlCol="0" anchor="t"/>
          <a:lstStyle/>
          <a:p>
            <a:pPr marL="0" indent="0" algn="just">
              <a:lnSpc>
                <a:spcPct val="104000"/>
              </a:lnSpc>
              <a:buNone/>
            </a:pPr>
            <a:r>
              <a:rPr lang="en-US" sz="1000" b="1" dirty="0" err="1">
                <a:solidFill>
                  <a:srgbClr val="4B4A4A"/>
                </a:solidFill>
                <a:latin typeface="Century Gothic" panose="020B0502020202020204" pitchFamily="34" charset="0"/>
                <a:ea typeface="Noto Serif Bold" pitchFamily="34" charset="-122"/>
                <a:cs typeface="Noto Serif Bold" pitchFamily="34" charset="-120"/>
              </a:rPr>
              <a:t>Aspetto</a:t>
            </a:r>
            <a:r>
              <a:rPr lang="en-US" sz="1000" b="1" dirty="0">
                <a:solidFill>
                  <a:srgbClr val="4B4A4A"/>
                </a:solidFill>
                <a:latin typeface="Century Gothic" panose="020B0502020202020204" pitchFamily="34" charset="0"/>
                <a:ea typeface="Noto Serif Bold" pitchFamily="34" charset="-122"/>
                <a:cs typeface="Noto Serif Bold" pitchFamily="34" charset="-120"/>
              </a:rPr>
              <a:t> </a:t>
            </a:r>
            <a:r>
              <a:rPr lang="en-US" sz="1000" b="1" dirty="0" err="1">
                <a:solidFill>
                  <a:srgbClr val="4B4A4A"/>
                </a:solidFill>
                <a:latin typeface="Century Gothic" panose="020B0502020202020204" pitchFamily="34" charset="0"/>
                <a:ea typeface="Noto Serif Bold" pitchFamily="34" charset="-122"/>
                <a:cs typeface="Noto Serif Bold" pitchFamily="34" charset="-120"/>
              </a:rPr>
              <a:t>esteriore</a:t>
            </a:r>
            <a:endParaRPr lang="en-US" sz="1000" dirty="0">
              <a:latin typeface="Century Gothic" panose="020B0502020202020204" pitchFamily="34" charset="0"/>
            </a:endParaRPr>
          </a:p>
        </p:txBody>
      </p:sp>
      <p:sp>
        <p:nvSpPr>
          <p:cNvPr id="18" name="Text 11"/>
          <p:cNvSpPr/>
          <p:nvPr/>
        </p:nvSpPr>
        <p:spPr>
          <a:xfrm>
            <a:off x="842516" y="4435748"/>
            <a:ext cx="7805365" cy="317153"/>
          </a:xfrm>
          <a:prstGeom prst="rect">
            <a:avLst/>
          </a:prstGeom>
          <a:noFill/>
          <a:ln/>
        </p:spPr>
        <p:txBody>
          <a:bodyPr wrap="square" lIns="0" tIns="0" rIns="0" bIns="0" rtlCol="0" anchor="t">
            <a:normAutofit/>
          </a:bodyPr>
          <a:lstStyle/>
          <a:p>
            <a:pPr marL="0" indent="0" algn="just">
              <a:lnSpc>
                <a:spcPct val="124000"/>
              </a:lnSpc>
              <a:buNone/>
            </a:pPr>
            <a:r>
              <a:rPr lang="en-US" sz="800" dirty="0">
                <a:solidFill>
                  <a:srgbClr val="4B4A4A"/>
                </a:solidFill>
                <a:latin typeface="Century Gothic" panose="020B0502020202020204" pitchFamily="34" charset="0"/>
                <a:ea typeface="Geist" pitchFamily="34" charset="-122"/>
                <a:cs typeface="Geist" pitchFamily="34" charset="-120"/>
              </a:rPr>
              <a:t>Riportare il numero dei colli/contenitori oppure barrare "Alla rinfusa". Per trasporto in cisterna, usare "n. colli/contenitori" e specificare "trasporto in cisterna" al campo 17 (Annotazioni).</a:t>
            </a:r>
            <a:endParaRPr lang="en-US" sz="800" dirty="0">
              <a:latin typeface="Century Gothic" panose="020B0502020202020204"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9">
    <p:spTree>
      <p:nvGrpSpPr>
        <p:cNvPr id="1" name=""/>
        <p:cNvGrpSpPr/>
        <p:nvPr/>
      </p:nvGrpSpPr>
      <p:grpSpPr>
        <a:xfrm>
          <a:off x="0" y="0"/>
          <a:ext cx="0" cy="0"/>
          <a:chOff x="0" y="0"/>
          <a:chExt cx="0" cy="0"/>
        </a:xfrm>
      </p:grpSpPr>
      <p:sp>
        <p:nvSpPr>
          <p:cNvPr id="2" name="Text 0"/>
          <p:cNvSpPr/>
          <p:nvPr/>
        </p:nvSpPr>
        <p:spPr>
          <a:xfrm>
            <a:off x="496119" y="348630"/>
            <a:ext cx="8151763" cy="369466"/>
          </a:xfrm>
          <a:prstGeom prst="rect">
            <a:avLst/>
          </a:prstGeom>
          <a:noFill/>
          <a:ln/>
        </p:spPr>
        <p:txBody>
          <a:bodyPr wrap="none" lIns="0" tIns="0" rIns="0" bIns="0" rtlCol="0" anchor="t"/>
          <a:lstStyle/>
          <a:p>
            <a:pPr marL="0" indent="0" algn="just">
              <a:lnSpc>
                <a:spcPct val="104000"/>
              </a:lnSpc>
              <a:buNone/>
            </a:pPr>
            <a:r>
              <a:rPr lang="en-US" sz="2300" b="1" dirty="0">
                <a:solidFill>
                  <a:srgbClr val="006747"/>
                </a:solidFill>
                <a:latin typeface="Century Gothic" panose="020B0502020202020204" pitchFamily="34" charset="0"/>
                <a:ea typeface="Noto Serif Bold" pitchFamily="34" charset="-122"/>
                <a:cs typeface="Noto Serif Bold" pitchFamily="34" charset="-120"/>
              </a:rPr>
              <a:t>Campi 7–11: Firma, </a:t>
            </a:r>
            <a:r>
              <a:rPr lang="en-US" sz="2300" b="1" dirty="0" err="1">
                <a:solidFill>
                  <a:srgbClr val="006747"/>
                </a:solidFill>
                <a:latin typeface="Century Gothic" panose="020B0502020202020204" pitchFamily="34" charset="0"/>
                <a:ea typeface="Noto Serif Bold" pitchFamily="34" charset="-122"/>
                <a:cs typeface="Noto Serif Bold" pitchFamily="34" charset="-120"/>
              </a:rPr>
              <a:t>conducente</a:t>
            </a:r>
            <a:r>
              <a:rPr lang="en-US" sz="2300" b="1" dirty="0">
                <a:solidFill>
                  <a:srgbClr val="006747"/>
                </a:solidFill>
                <a:latin typeface="Century Gothic" panose="020B0502020202020204" pitchFamily="34" charset="0"/>
                <a:ea typeface="Noto Serif Bold" pitchFamily="34" charset="-122"/>
                <a:cs typeface="Noto Serif Bold" pitchFamily="34" charset="-120"/>
              </a:rPr>
              <a:t> e </a:t>
            </a:r>
            <a:r>
              <a:rPr lang="en-US" sz="2300" b="1" dirty="0" err="1">
                <a:solidFill>
                  <a:srgbClr val="006747"/>
                </a:solidFill>
                <a:latin typeface="Century Gothic" panose="020B0502020202020204" pitchFamily="34" charset="0"/>
                <a:ea typeface="Noto Serif Bold" pitchFamily="34" charset="-122"/>
                <a:cs typeface="Noto Serif Bold" pitchFamily="34" charset="-120"/>
              </a:rPr>
              <a:t>trasporto</a:t>
            </a:r>
            <a:endParaRPr lang="en-US" sz="2300" dirty="0">
              <a:latin typeface="Century Gothic" panose="020B0502020202020204" pitchFamily="34" charset="0"/>
            </a:endParaRPr>
          </a:p>
        </p:txBody>
      </p:sp>
      <p:sp>
        <p:nvSpPr>
          <p:cNvPr id="3" name="Shape 1"/>
          <p:cNvSpPr/>
          <p:nvPr/>
        </p:nvSpPr>
        <p:spPr>
          <a:xfrm>
            <a:off x="496119" y="2961456"/>
            <a:ext cx="8151763" cy="14288"/>
          </a:xfrm>
          <a:prstGeom prst="roundRect">
            <a:avLst>
              <a:gd name="adj" fmla="val 49998"/>
            </a:avLst>
          </a:prstGeom>
          <a:solidFill>
            <a:srgbClr val="B7D5CA"/>
          </a:solidFill>
          <a:ln/>
        </p:spPr>
        <p:txBody>
          <a:bodyPr/>
          <a:lstStyle/>
          <a:p>
            <a:pPr algn="just"/>
            <a:endParaRPr lang="it-IT">
              <a:latin typeface="Century Gothic" panose="020B0502020202020204" pitchFamily="34" charset="0"/>
            </a:endParaRPr>
          </a:p>
        </p:txBody>
      </p:sp>
      <p:sp>
        <p:nvSpPr>
          <p:cNvPr id="4" name="Shape 2"/>
          <p:cNvSpPr/>
          <p:nvPr/>
        </p:nvSpPr>
        <p:spPr>
          <a:xfrm>
            <a:off x="1800671" y="2606799"/>
            <a:ext cx="14288" cy="354657"/>
          </a:xfrm>
          <a:prstGeom prst="roundRect">
            <a:avLst>
              <a:gd name="adj" fmla="val 49998"/>
            </a:avLst>
          </a:prstGeom>
          <a:solidFill>
            <a:srgbClr val="B7D5CA"/>
          </a:solidFill>
          <a:ln/>
        </p:spPr>
        <p:txBody>
          <a:bodyPr/>
          <a:lstStyle/>
          <a:p>
            <a:pPr algn="ctr"/>
            <a:endParaRPr lang="it-IT">
              <a:latin typeface="Century Gothic" panose="020B0502020202020204" pitchFamily="34" charset="0"/>
            </a:endParaRPr>
          </a:p>
        </p:txBody>
      </p:sp>
      <p:sp>
        <p:nvSpPr>
          <p:cNvPr id="5" name="Shape 3"/>
          <p:cNvSpPr/>
          <p:nvPr/>
        </p:nvSpPr>
        <p:spPr>
          <a:xfrm>
            <a:off x="1674837" y="2828479"/>
            <a:ext cx="265956" cy="265956"/>
          </a:xfrm>
          <a:prstGeom prst="roundRect">
            <a:avLst>
              <a:gd name="adj" fmla="val 40010"/>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6" name="Text 4"/>
          <p:cNvSpPr/>
          <p:nvPr/>
        </p:nvSpPr>
        <p:spPr>
          <a:xfrm>
            <a:off x="1719151" y="2850617"/>
            <a:ext cx="177329" cy="221679"/>
          </a:xfrm>
          <a:prstGeom prst="rect">
            <a:avLst/>
          </a:prstGeom>
          <a:noFill/>
          <a:ln/>
        </p:spPr>
        <p:txBody>
          <a:bodyPr wrap="none" lIns="0" tIns="0" rIns="0" bIns="0" rtlCol="0" anchor="ctr"/>
          <a:lstStyle/>
          <a:p>
            <a:pPr marL="0" indent="0" algn="ctr">
              <a:lnSpc>
                <a:spcPct val="100000"/>
              </a:lnSpc>
              <a:buNone/>
            </a:pPr>
            <a:r>
              <a:rPr lang="en-US" sz="1350" b="1" dirty="0">
                <a:solidFill>
                  <a:srgbClr val="4B4A4A"/>
                </a:solidFill>
                <a:latin typeface="Century Gothic" panose="020B0502020202020204" pitchFamily="34" charset="0"/>
                <a:ea typeface="Noto Serif Bold" pitchFamily="34" charset="-122"/>
                <a:cs typeface="Noto Serif Bold" pitchFamily="34" charset="-120"/>
              </a:rPr>
              <a:t>1</a:t>
            </a:r>
            <a:endParaRPr lang="en-US" sz="1350" dirty="0">
              <a:latin typeface="Century Gothic" panose="020B0502020202020204" pitchFamily="34" charset="0"/>
            </a:endParaRPr>
          </a:p>
        </p:txBody>
      </p:sp>
      <p:sp>
        <p:nvSpPr>
          <p:cNvPr id="7" name="Text 5"/>
          <p:cNvSpPr/>
          <p:nvPr/>
        </p:nvSpPr>
        <p:spPr>
          <a:xfrm>
            <a:off x="614288" y="943421"/>
            <a:ext cx="2387054" cy="369391"/>
          </a:xfrm>
          <a:prstGeom prst="rect">
            <a:avLst/>
          </a:prstGeom>
          <a:noFill/>
          <a:ln/>
        </p:spPr>
        <p:txBody>
          <a:bodyPr wrap="square" lIns="0" tIns="0" rIns="0" bIns="0" rtlCol="0" anchor="t">
            <a:normAutofit/>
          </a:bodyPr>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Campo 7 – Firma Produttore/Detentore</a:t>
            </a:r>
            <a:endParaRPr lang="en-US" sz="1150" dirty="0">
              <a:latin typeface="Century Gothic" panose="020B0502020202020204" pitchFamily="34" charset="0"/>
            </a:endParaRPr>
          </a:p>
        </p:txBody>
      </p:sp>
      <p:sp>
        <p:nvSpPr>
          <p:cNvPr id="8" name="Text 6"/>
          <p:cNvSpPr/>
          <p:nvPr/>
        </p:nvSpPr>
        <p:spPr>
          <a:xfrm>
            <a:off x="614288" y="1380381"/>
            <a:ext cx="2387054" cy="1108174"/>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Compilati i campi 8 e 9, stampare e firmare autograficamente due copie del FIR cartaceo. Nel FIR digitale la sottoscrizione avviene con strumenti di sottoscrizione elettronica (Decreto direttoriale n. 143 del 06/11/2023).</a:t>
            </a:r>
            <a:endParaRPr lang="en-US" sz="900" dirty="0">
              <a:latin typeface="Century Gothic" panose="020B0502020202020204" pitchFamily="34" charset="0"/>
            </a:endParaRPr>
          </a:p>
        </p:txBody>
      </p:sp>
      <p:sp>
        <p:nvSpPr>
          <p:cNvPr id="9" name="Shape 7"/>
          <p:cNvSpPr/>
          <p:nvPr/>
        </p:nvSpPr>
        <p:spPr>
          <a:xfrm>
            <a:off x="3182764" y="2961456"/>
            <a:ext cx="14288" cy="354657"/>
          </a:xfrm>
          <a:prstGeom prst="roundRect">
            <a:avLst>
              <a:gd name="adj" fmla="val 49998"/>
            </a:avLst>
          </a:prstGeom>
          <a:solidFill>
            <a:srgbClr val="B7D5CA"/>
          </a:solidFill>
          <a:ln/>
        </p:spPr>
        <p:txBody>
          <a:bodyPr/>
          <a:lstStyle/>
          <a:p>
            <a:pPr algn="ctr"/>
            <a:endParaRPr lang="it-IT">
              <a:latin typeface="Century Gothic" panose="020B0502020202020204" pitchFamily="34" charset="0"/>
            </a:endParaRPr>
          </a:p>
        </p:txBody>
      </p:sp>
      <p:sp>
        <p:nvSpPr>
          <p:cNvPr id="10" name="Shape 8"/>
          <p:cNvSpPr/>
          <p:nvPr/>
        </p:nvSpPr>
        <p:spPr>
          <a:xfrm>
            <a:off x="3056930" y="2828479"/>
            <a:ext cx="265956" cy="265956"/>
          </a:xfrm>
          <a:prstGeom prst="roundRect">
            <a:avLst>
              <a:gd name="adj" fmla="val 40010"/>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11" name="Text 9"/>
          <p:cNvSpPr/>
          <p:nvPr/>
        </p:nvSpPr>
        <p:spPr>
          <a:xfrm>
            <a:off x="3101243" y="2850617"/>
            <a:ext cx="177329" cy="221679"/>
          </a:xfrm>
          <a:prstGeom prst="rect">
            <a:avLst/>
          </a:prstGeom>
          <a:noFill/>
          <a:ln/>
        </p:spPr>
        <p:txBody>
          <a:bodyPr wrap="none" lIns="0" tIns="0" rIns="0" bIns="0" rtlCol="0" anchor="ctr"/>
          <a:lstStyle/>
          <a:p>
            <a:pPr marL="0" indent="0" algn="ctr">
              <a:lnSpc>
                <a:spcPct val="100000"/>
              </a:lnSpc>
              <a:buNone/>
            </a:pPr>
            <a:r>
              <a:rPr lang="en-US" sz="1350" b="1" dirty="0">
                <a:solidFill>
                  <a:srgbClr val="4B4A4A"/>
                </a:solidFill>
                <a:latin typeface="Century Gothic" panose="020B0502020202020204" pitchFamily="34" charset="0"/>
                <a:ea typeface="Noto Serif Bold" pitchFamily="34" charset="-122"/>
                <a:cs typeface="Noto Serif Bold" pitchFamily="34" charset="-120"/>
              </a:rPr>
              <a:t>2</a:t>
            </a:r>
            <a:endParaRPr lang="en-US" sz="1350" dirty="0">
              <a:latin typeface="Century Gothic" panose="020B0502020202020204" pitchFamily="34" charset="0"/>
            </a:endParaRPr>
          </a:p>
        </p:txBody>
      </p:sp>
      <p:sp>
        <p:nvSpPr>
          <p:cNvPr id="12" name="Text 10"/>
          <p:cNvSpPr/>
          <p:nvPr/>
        </p:nvSpPr>
        <p:spPr>
          <a:xfrm>
            <a:off x="1996380" y="3434358"/>
            <a:ext cx="2387054" cy="369391"/>
          </a:xfrm>
          <a:prstGeom prst="rect">
            <a:avLst/>
          </a:prstGeom>
          <a:noFill/>
          <a:ln/>
        </p:spPr>
        <p:txBody>
          <a:bodyPr wrap="square" lIns="0" tIns="0" rIns="0" bIns="0" rtlCol="0" anchor="t">
            <a:normAutofit/>
          </a:bodyPr>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Campo 8 – Conducente e Inizio Trasporto</a:t>
            </a:r>
            <a:endParaRPr lang="en-US" sz="1150" dirty="0">
              <a:latin typeface="Century Gothic" panose="020B0502020202020204" pitchFamily="34" charset="0"/>
            </a:endParaRPr>
          </a:p>
        </p:txBody>
      </p:sp>
      <p:sp>
        <p:nvSpPr>
          <p:cNvPr id="13" name="Text 11"/>
          <p:cNvSpPr/>
          <p:nvPr/>
        </p:nvSpPr>
        <p:spPr>
          <a:xfrm>
            <a:off x="1996380" y="3871317"/>
            <a:ext cx="2387054" cy="923479"/>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Inserire: cognome e nome del conducente, data e ora di inizio trasporto. In caso di cambio conducente, le informazioni sul nuovo conducente vanno al campo 17 (Annotazioni).</a:t>
            </a:r>
            <a:endParaRPr lang="en-US" sz="900" dirty="0">
              <a:latin typeface="Century Gothic" panose="020B0502020202020204" pitchFamily="34" charset="0"/>
            </a:endParaRPr>
          </a:p>
        </p:txBody>
      </p:sp>
      <p:sp>
        <p:nvSpPr>
          <p:cNvPr id="14" name="Shape 12"/>
          <p:cNvSpPr/>
          <p:nvPr/>
        </p:nvSpPr>
        <p:spPr>
          <a:xfrm>
            <a:off x="4564856" y="2606799"/>
            <a:ext cx="14288" cy="354657"/>
          </a:xfrm>
          <a:prstGeom prst="roundRect">
            <a:avLst>
              <a:gd name="adj" fmla="val 49998"/>
            </a:avLst>
          </a:prstGeom>
          <a:solidFill>
            <a:srgbClr val="B7D5CA"/>
          </a:solidFill>
          <a:ln/>
        </p:spPr>
        <p:txBody>
          <a:bodyPr/>
          <a:lstStyle/>
          <a:p>
            <a:pPr algn="ctr"/>
            <a:endParaRPr lang="it-IT">
              <a:latin typeface="Century Gothic" panose="020B0502020202020204" pitchFamily="34" charset="0"/>
            </a:endParaRPr>
          </a:p>
        </p:txBody>
      </p:sp>
      <p:sp>
        <p:nvSpPr>
          <p:cNvPr id="15" name="Shape 13"/>
          <p:cNvSpPr/>
          <p:nvPr/>
        </p:nvSpPr>
        <p:spPr>
          <a:xfrm>
            <a:off x="4439022" y="2828479"/>
            <a:ext cx="265956" cy="265956"/>
          </a:xfrm>
          <a:prstGeom prst="roundRect">
            <a:avLst>
              <a:gd name="adj" fmla="val 40010"/>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16" name="Text 14"/>
          <p:cNvSpPr/>
          <p:nvPr/>
        </p:nvSpPr>
        <p:spPr>
          <a:xfrm>
            <a:off x="4483336" y="2850617"/>
            <a:ext cx="177329" cy="221679"/>
          </a:xfrm>
          <a:prstGeom prst="rect">
            <a:avLst/>
          </a:prstGeom>
          <a:noFill/>
          <a:ln/>
        </p:spPr>
        <p:txBody>
          <a:bodyPr wrap="none" lIns="0" tIns="0" rIns="0" bIns="0" rtlCol="0" anchor="ctr"/>
          <a:lstStyle/>
          <a:p>
            <a:pPr marL="0" indent="0" algn="ctr">
              <a:lnSpc>
                <a:spcPct val="100000"/>
              </a:lnSpc>
              <a:buNone/>
            </a:pPr>
            <a:r>
              <a:rPr lang="en-US" sz="1350" b="1" dirty="0">
                <a:solidFill>
                  <a:srgbClr val="4B4A4A"/>
                </a:solidFill>
                <a:latin typeface="Century Gothic" panose="020B0502020202020204" pitchFamily="34" charset="0"/>
                <a:ea typeface="Noto Serif Bold" pitchFamily="34" charset="-122"/>
                <a:cs typeface="Noto Serif Bold" pitchFamily="34" charset="-120"/>
              </a:rPr>
              <a:t>3</a:t>
            </a:r>
            <a:endParaRPr lang="en-US" sz="1350" dirty="0">
              <a:latin typeface="Century Gothic" panose="020B0502020202020204" pitchFamily="34" charset="0"/>
            </a:endParaRPr>
          </a:p>
        </p:txBody>
      </p:sp>
      <p:sp>
        <p:nvSpPr>
          <p:cNvPr id="17" name="Text 15"/>
          <p:cNvSpPr/>
          <p:nvPr/>
        </p:nvSpPr>
        <p:spPr>
          <a:xfrm>
            <a:off x="3378473" y="943421"/>
            <a:ext cx="2387054" cy="184696"/>
          </a:xfrm>
          <a:prstGeom prst="rect">
            <a:avLst/>
          </a:prstGeom>
          <a:noFill/>
          <a:ln/>
        </p:spPr>
        <p:txBody>
          <a:bodyPr wrap="none" lIns="0" tIns="0" rIns="0" bIns="0" rtlCol="0" anchor="t"/>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Campo 9 – Trasporto</a:t>
            </a:r>
            <a:endParaRPr lang="en-US" sz="1150" dirty="0">
              <a:latin typeface="Century Gothic" panose="020B0502020202020204" pitchFamily="34" charset="0"/>
            </a:endParaRPr>
          </a:p>
        </p:txBody>
      </p:sp>
      <p:sp>
        <p:nvSpPr>
          <p:cNvPr id="18" name="Text 16"/>
          <p:cNvSpPr/>
          <p:nvPr/>
        </p:nvSpPr>
        <p:spPr>
          <a:xfrm>
            <a:off x="3378473" y="1195685"/>
            <a:ext cx="2387054" cy="369391"/>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Inserire: targa automezzo, targa rimorchio, percorso (se diverso dal più breve).</a:t>
            </a:r>
            <a:endParaRPr lang="en-US" sz="900" dirty="0">
              <a:latin typeface="Century Gothic" panose="020B0502020202020204" pitchFamily="34" charset="0"/>
            </a:endParaRPr>
          </a:p>
        </p:txBody>
      </p:sp>
      <p:sp>
        <p:nvSpPr>
          <p:cNvPr id="19" name="Shape 17"/>
          <p:cNvSpPr/>
          <p:nvPr/>
        </p:nvSpPr>
        <p:spPr>
          <a:xfrm>
            <a:off x="5946949" y="2961456"/>
            <a:ext cx="14288" cy="354657"/>
          </a:xfrm>
          <a:prstGeom prst="roundRect">
            <a:avLst>
              <a:gd name="adj" fmla="val 49998"/>
            </a:avLst>
          </a:prstGeom>
          <a:solidFill>
            <a:srgbClr val="B7D5CA"/>
          </a:solidFill>
          <a:ln/>
        </p:spPr>
        <p:txBody>
          <a:bodyPr/>
          <a:lstStyle/>
          <a:p>
            <a:pPr algn="ctr"/>
            <a:endParaRPr lang="it-IT">
              <a:latin typeface="Century Gothic" panose="020B0502020202020204" pitchFamily="34" charset="0"/>
            </a:endParaRPr>
          </a:p>
        </p:txBody>
      </p:sp>
      <p:sp>
        <p:nvSpPr>
          <p:cNvPr id="20" name="Shape 18"/>
          <p:cNvSpPr/>
          <p:nvPr/>
        </p:nvSpPr>
        <p:spPr>
          <a:xfrm>
            <a:off x="5821114" y="2828479"/>
            <a:ext cx="265956" cy="265956"/>
          </a:xfrm>
          <a:prstGeom prst="roundRect">
            <a:avLst>
              <a:gd name="adj" fmla="val 40010"/>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21" name="Text 19"/>
          <p:cNvSpPr/>
          <p:nvPr/>
        </p:nvSpPr>
        <p:spPr>
          <a:xfrm>
            <a:off x="5865428" y="2850617"/>
            <a:ext cx="177329" cy="221679"/>
          </a:xfrm>
          <a:prstGeom prst="rect">
            <a:avLst/>
          </a:prstGeom>
          <a:noFill/>
          <a:ln/>
        </p:spPr>
        <p:txBody>
          <a:bodyPr wrap="none" lIns="0" tIns="0" rIns="0" bIns="0" rtlCol="0" anchor="ctr"/>
          <a:lstStyle/>
          <a:p>
            <a:pPr marL="0" indent="0" algn="ctr">
              <a:lnSpc>
                <a:spcPct val="100000"/>
              </a:lnSpc>
              <a:buNone/>
            </a:pPr>
            <a:r>
              <a:rPr lang="en-US" sz="1350" b="1" dirty="0">
                <a:solidFill>
                  <a:srgbClr val="4B4A4A"/>
                </a:solidFill>
                <a:latin typeface="Century Gothic" panose="020B0502020202020204" pitchFamily="34" charset="0"/>
                <a:ea typeface="Noto Serif Bold" pitchFamily="34" charset="-122"/>
                <a:cs typeface="Noto Serif Bold" pitchFamily="34" charset="-120"/>
              </a:rPr>
              <a:t>4</a:t>
            </a:r>
            <a:endParaRPr lang="en-US" sz="1350" dirty="0">
              <a:latin typeface="Century Gothic" panose="020B0502020202020204" pitchFamily="34" charset="0"/>
            </a:endParaRPr>
          </a:p>
        </p:txBody>
      </p:sp>
      <p:sp>
        <p:nvSpPr>
          <p:cNvPr id="22" name="Text 20"/>
          <p:cNvSpPr/>
          <p:nvPr/>
        </p:nvSpPr>
        <p:spPr>
          <a:xfrm>
            <a:off x="4760565" y="3434358"/>
            <a:ext cx="2387054" cy="369391"/>
          </a:xfrm>
          <a:prstGeom prst="rect">
            <a:avLst/>
          </a:prstGeom>
          <a:noFill/>
          <a:ln/>
        </p:spPr>
        <p:txBody>
          <a:bodyPr wrap="square" lIns="0" tIns="0" rIns="0" bIns="0" rtlCol="0" anchor="t">
            <a:normAutofit/>
          </a:bodyPr>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Campo 10 – Microraccolta/Intermodale</a:t>
            </a:r>
            <a:endParaRPr lang="en-US" sz="1150" dirty="0">
              <a:latin typeface="Century Gothic" panose="020B0502020202020204" pitchFamily="34" charset="0"/>
            </a:endParaRPr>
          </a:p>
        </p:txBody>
      </p:sp>
      <p:sp>
        <p:nvSpPr>
          <p:cNvPr id="23" name="Text 21"/>
          <p:cNvSpPr/>
          <p:nvPr/>
        </p:nvSpPr>
        <p:spPr>
          <a:xfrm>
            <a:off x="4760565" y="3871317"/>
            <a:ext cx="2387054" cy="923479"/>
          </a:xfrm>
          <a:prstGeom prst="rect">
            <a:avLst/>
          </a:prstGeom>
          <a:noFill/>
          <a:ln/>
        </p:spPr>
        <p:txBody>
          <a:bodyPr wrap="square" lIns="0" tIns="0" rIns="0" bIns="0" rtlCol="0" anchor="t">
            <a:normAutofit fontScale="92500"/>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La sezione "microraccolta" non va compilata in attesa di ulteriori disposizioni (emettere un FIR per ogni produttore/detentore e/o luogo di produzione). Barrare "Intermodale" in caso di trasporto su più tratte.</a:t>
            </a:r>
            <a:endParaRPr lang="en-US" sz="900" dirty="0">
              <a:latin typeface="Century Gothic" panose="020B0502020202020204" pitchFamily="34" charset="0"/>
            </a:endParaRPr>
          </a:p>
        </p:txBody>
      </p:sp>
      <p:sp>
        <p:nvSpPr>
          <p:cNvPr id="24" name="Shape 22"/>
          <p:cNvSpPr/>
          <p:nvPr/>
        </p:nvSpPr>
        <p:spPr>
          <a:xfrm>
            <a:off x="7329041" y="2606799"/>
            <a:ext cx="14288" cy="354657"/>
          </a:xfrm>
          <a:prstGeom prst="roundRect">
            <a:avLst>
              <a:gd name="adj" fmla="val 49998"/>
            </a:avLst>
          </a:prstGeom>
          <a:solidFill>
            <a:srgbClr val="B7D5CA"/>
          </a:solidFill>
          <a:ln/>
        </p:spPr>
        <p:txBody>
          <a:bodyPr/>
          <a:lstStyle/>
          <a:p>
            <a:pPr algn="ctr"/>
            <a:endParaRPr lang="it-IT">
              <a:latin typeface="Century Gothic" panose="020B0502020202020204" pitchFamily="34" charset="0"/>
            </a:endParaRPr>
          </a:p>
        </p:txBody>
      </p:sp>
      <p:sp>
        <p:nvSpPr>
          <p:cNvPr id="25" name="Shape 23"/>
          <p:cNvSpPr/>
          <p:nvPr/>
        </p:nvSpPr>
        <p:spPr>
          <a:xfrm>
            <a:off x="7203207" y="2828479"/>
            <a:ext cx="265956" cy="265956"/>
          </a:xfrm>
          <a:prstGeom prst="roundRect">
            <a:avLst>
              <a:gd name="adj" fmla="val 40010"/>
            </a:avLst>
          </a:prstGeom>
          <a:solidFill>
            <a:srgbClr val="D1EFE4"/>
          </a:solidFill>
          <a:ln w="4763">
            <a:solidFill>
              <a:srgbClr val="B7D5CA"/>
            </a:solidFill>
            <a:prstDash val="solid"/>
          </a:ln>
        </p:spPr>
        <p:txBody>
          <a:bodyPr/>
          <a:lstStyle/>
          <a:p>
            <a:pPr algn="ctr"/>
            <a:endParaRPr lang="it-IT">
              <a:latin typeface="Century Gothic" panose="020B0502020202020204" pitchFamily="34" charset="0"/>
            </a:endParaRPr>
          </a:p>
        </p:txBody>
      </p:sp>
      <p:sp>
        <p:nvSpPr>
          <p:cNvPr id="26" name="Text 24"/>
          <p:cNvSpPr/>
          <p:nvPr/>
        </p:nvSpPr>
        <p:spPr>
          <a:xfrm>
            <a:off x="7247520" y="2850617"/>
            <a:ext cx="177329" cy="221679"/>
          </a:xfrm>
          <a:prstGeom prst="rect">
            <a:avLst/>
          </a:prstGeom>
          <a:noFill/>
          <a:ln/>
        </p:spPr>
        <p:txBody>
          <a:bodyPr wrap="none" lIns="0" tIns="0" rIns="0" bIns="0" rtlCol="0" anchor="ctr"/>
          <a:lstStyle/>
          <a:p>
            <a:pPr marL="0" indent="0" algn="ctr">
              <a:lnSpc>
                <a:spcPct val="100000"/>
              </a:lnSpc>
              <a:buNone/>
            </a:pPr>
            <a:r>
              <a:rPr lang="en-US" sz="1350" b="1" dirty="0">
                <a:solidFill>
                  <a:srgbClr val="4B4A4A"/>
                </a:solidFill>
                <a:latin typeface="Century Gothic" panose="020B0502020202020204" pitchFamily="34" charset="0"/>
                <a:ea typeface="Noto Serif Bold" pitchFamily="34" charset="-122"/>
                <a:cs typeface="Noto Serif Bold" pitchFamily="34" charset="-120"/>
              </a:rPr>
              <a:t>5</a:t>
            </a:r>
            <a:endParaRPr lang="en-US" sz="1350" dirty="0">
              <a:latin typeface="Century Gothic" panose="020B0502020202020204" pitchFamily="34" charset="0"/>
            </a:endParaRPr>
          </a:p>
        </p:txBody>
      </p:sp>
      <p:sp>
        <p:nvSpPr>
          <p:cNvPr id="27" name="Text 25"/>
          <p:cNvSpPr/>
          <p:nvPr/>
        </p:nvSpPr>
        <p:spPr>
          <a:xfrm>
            <a:off x="6142658" y="943421"/>
            <a:ext cx="2387054" cy="184696"/>
          </a:xfrm>
          <a:prstGeom prst="rect">
            <a:avLst/>
          </a:prstGeom>
          <a:noFill/>
          <a:ln/>
        </p:spPr>
        <p:txBody>
          <a:bodyPr wrap="none" lIns="0" tIns="0" rIns="0" bIns="0" rtlCol="0" anchor="t"/>
          <a:lstStyle/>
          <a:p>
            <a:pPr marL="0" indent="0" algn="ctr">
              <a:lnSpc>
                <a:spcPct val="104000"/>
              </a:lnSpc>
              <a:buNone/>
            </a:pPr>
            <a:r>
              <a:rPr lang="en-US" sz="1150" b="1" dirty="0">
                <a:solidFill>
                  <a:srgbClr val="4B4A4A"/>
                </a:solidFill>
                <a:latin typeface="Century Gothic" panose="020B0502020202020204" pitchFamily="34" charset="0"/>
                <a:ea typeface="Noto Serif Bold" pitchFamily="34" charset="-122"/>
                <a:cs typeface="Noto Serif Bold" pitchFamily="34" charset="-120"/>
              </a:rPr>
              <a:t>Campo 11 – Firma Conducente</a:t>
            </a:r>
            <a:endParaRPr lang="en-US" sz="1150" dirty="0">
              <a:latin typeface="Century Gothic" panose="020B0502020202020204" pitchFamily="34" charset="0"/>
            </a:endParaRPr>
          </a:p>
        </p:txBody>
      </p:sp>
      <p:sp>
        <p:nvSpPr>
          <p:cNvPr id="28" name="Text 26"/>
          <p:cNvSpPr/>
          <p:nvPr/>
        </p:nvSpPr>
        <p:spPr>
          <a:xfrm>
            <a:off x="6142658" y="1195685"/>
            <a:ext cx="2387054" cy="738783"/>
          </a:xfrm>
          <a:prstGeom prst="rect">
            <a:avLst/>
          </a:prstGeom>
          <a:noFill/>
          <a:ln/>
        </p:spPr>
        <p:txBody>
          <a:bodyPr wrap="square" lIns="0" tIns="0" rIns="0" bIns="0" rtlCol="0" anchor="t">
            <a:normAutofit/>
          </a:bodyPr>
          <a:lstStyle/>
          <a:p>
            <a:pPr marL="0" indent="0" algn="just">
              <a:lnSpc>
                <a:spcPct val="130000"/>
              </a:lnSpc>
              <a:buNone/>
            </a:pPr>
            <a:r>
              <a:rPr lang="en-US" sz="900" dirty="0">
                <a:solidFill>
                  <a:srgbClr val="4B4A4A"/>
                </a:solidFill>
                <a:latin typeface="Century Gothic" panose="020B0502020202020204" pitchFamily="34" charset="0"/>
                <a:ea typeface="Geist" pitchFamily="34" charset="-122"/>
                <a:cs typeface="Geist" pitchFamily="34" charset="-120"/>
              </a:rPr>
              <a:t>Nel FIR cartaceo, firma autografa sulle due copie. Nel FIR digitale, sottoscrizione elettronica ai sensi del Decreto direttoriale n. 143 del 06/11/2023.</a:t>
            </a:r>
            <a:endParaRPr lang="en-US" sz="900" dirty="0">
              <a:latin typeface="Century Gothic" panose="020B0502020202020204"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10">
    <p:spTree>
      <p:nvGrpSpPr>
        <p:cNvPr id="1" name=""/>
        <p:cNvGrpSpPr/>
        <p:nvPr/>
      </p:nvGrpSpPr>
      <p:grpSpPr>
        <a:xfrm>
          <a:off x="0" y="0"/>
          <a:ext cx="0" cy="0"/>
          <a:chOff x="0" y="0"/>
          <a:chExt cx="0" cy="0"/>
        </a:xfrm>
      </p:grpSpPr>
      <p:sp>
        <p:nvSpPr>
          <p:cNvPr id="2" name="Text 0"/>
          <p:cNvSpPr/>
          <p:nvPr/>
        </p:nvSpPr>
        <p:spPr>
          <a:xfrm>
            <a:off x="496119" y="660797"/>
            <a:ext cx="8151763" cy="387548"/>
          </a:xfrm>
          <a:prstGeom prst="rect">
            <a:avLst/>
          </a:prstGeom>
          <a:noFill/>
          <a:ln/>
        </p:spPr>
        <p:txBody>
          <a:bodyPr wrap="none" lIns="0" tIns="0" rIns="0" bIns="0" rtlCol="0" anchor="t"/>
          <a:lstStyle/>
          <a:p>
            <a:pPr marL="0" indent="0" algn="just">
              <a:lnSpc>
                <a:spcPct val="104000"/>
              </a:lnSpc>
              <a:buNone/>
            </a:pPr>
            <a:r>
              <a:rPr lang="en-US" sz="2400" b="1" dirty="0">
                <a:solidFill>
                  <a:srgbClr val="006747"/>
                </a:solidFill>
                <a:latin typeface="Century Gothic" panose="020B0502020202020204" pitchFamily="34" charset="0"/>
                <a:ea typeface="Noto Serif Bold" pitchFamily="34" charset="-122"/>
                <a:cs typeface="Noto Serif Bold" pitchFamily="34" charset="-120"/>
              </a:rPr>
              <a:t>Campo 12: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Sezione</a:t>
            </a:r>
            <a:r>
              <a:rPr lang="en-US" sz="2400" b="1" dirty="0">
                <a:solidFill>
                  <a:srgbClr val="006747"/>
                </a:solidFill>
                <a:latin typeface="Century Gothic" panose="020B0502020202020204" pitchFamily="34" charset="0"/>
                <a:ea typeface="Noto Serif Bold" pitchFamily="34" charset="-122"/>
                <a:cs typeface="Noto Serif Bold" pitchFamily="34" charset="-120"/>
              </a:rPr>
              <a:t> </a:t>
            </a:r>
            <a:r>
              <a:rPr lang="en-US" sz="2400" b="1" dirty="0" err="1">
                <a:solidFill>
                  <a:srgbClr val="006747"/>
                </a:solidFill>
                <a:latin typeface="Century Gothic" panose="020B0502020202020204" pitchFamily="34" charset="0"/>
                <a:ea typeface="Noto Serif Bold" pitchFamily="34" charset="-122"/>
                <a:cs typeface="Noto Serif Bold" pitchFamily="34" charset="-120"/>
              </a:rPr>
              <a:t>riservata</a:t>
            </a:r>
            <a:r>
              <a:rPr lang="en-US" sz="2400" b="1" dirty="0">
                <a:solidFill>
                  <a:srgbClr val="006747"/>
                </a:solidFill>
                <a:latin typeface="Century Gothic" panose="020B0502020202020204" pitchFamily="34" charset="0"/>
                <a:ea typeface="Noto Serif Bold" pitchFamily="34" charset="-122"/>
                <a:cs typeface="Noto Serif Bold" pitchFamily="34" charset="-120"/>
              </a:rPr>
              <a:t> al Destinatario</a:t>
            </a:r>
            <a:endParaRPr lang="en-US" sz="2400" dirty="0">
              <a:latin typeface="Century Gothic" panose="020B0502020202020204" pitchFamily="34" charset="0"/>
            </a:endParaRPr>
          </a:p>
        </p:txBody>
      </p:sp>
      <p:sp>
        <p:nvSpPr>
          <p:cNvPr id="3" name="Text 1"/>
          <p:cNvSpPr/>
          <p:nvPr/>
        </p:nvSpPr>
        <p:spPr>
          <a:xfrm>
            <a:off x="496119" y="1296367"/>
            <a:ext cx="8151763" cy="396925"/>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Il campo 12 è riservato al destinatario per gestire le diverse situazioni che si possono riscontrare in fase di accettazione del rifiuto all'impianto. In ogni caso vanno indicati data di arrivo, ora e firma del destinatario.</a:t>
            </a:r>
            <a:endParaRPr lang="en-US" sz="950" dirty="0">
              <a:latin typeface="Century Gothic" panose="020B0502020202020204" pitchFamily="34" charset="0"/>
            </a:endParaRPr>
          </a:p>
        </p:txBody>
      </p:sp>
      <p:sp>
        <p:nvSpPr>
          <p:cNvPr id="4" name="Shape 2"/>
          <p:cNvSpPr/>
          <p:nvPr/>
        </p:nvSpPr>
        <p:spPr>
          <a:xfrm>
            <a:off x="496119" y="1832818"/>
            <a:ext cx="8151763" cy="1716509"/>
          </a:xfrm>
          <a:prstGeom prst="roundRect">
            <a:avLst>
              <a:gd name="adj" fmla="val 6504"/>
            </a:avLst>
          </a:prstGeom>
          <a:solidFill>
            <a:srgbClr val="D1EFE4"/>
          </a:solidFill>
          <a:ln w="4763">
            <a:solidFill>
              <a:srgbClr val="B7D5CA"/>
            </a:solidFill>
            <a:prstDash val="solid"/>
          </a:ln>
        </p:spPr>
        <p:txBody>
          <a:bodyPr/>
          <a:lstStyle/>
          <a:p>
            <a:pPr algn="just"/>
            <a:endParaRPr lang="it-IT">
              <a:latin typeface="Century Gothic" panose="020B0502020202020204" pitchFamily="34" charset="0"/>
            </a:endParaRPr>
          </a:p>
        </p:txBody>
      </p:sp>
      <p:sp>
        <p:nvSpPr>
          <p:cNvPr id="5" name="Shape 3"/>
          <p:cNvSpPr/>
          <p:nvPr/>
        </p:nvSpPr>
        <p:spPr>
          <a:xfrm>
            <a:off x="500881" y="1837581"/>
            <a:ext cx="2714030" cy="1706984"/>
          </a:xfrm>
          <a:custGeom>
            <a:avLst/>
            <a:gdLst/>
            <a:ahLst/>
            <a:cxnLst/>
            <a:rect l="l" t="t" r="r" b="b"/>
            <a:pathLst>
              <a:path w="2714030" h="1706984">
                <a:moveTo>
                  <a:pt x="93035" y="0"/>
                </a:moveTo>
                <a:lnTo>
                  <a:pt x="2714030" y="0"/>
                </a:lnTo>
                <a:lnTo>
                  <a:pt x="2714030" y="1706984"/>
                </a:lnTo>
                <a:lnTo>
                  <a:pt x="93035" y="1706984"/>
                </a:lnTo>
                <a:arcTo wR="93035" hR="93035" stAng="5400000" swAng="5400000"/>
                <a:lnTo>
                  <a:pt x="0" y="93035"/>
                </a:lnTo>
                <a:arcTo wR="93035" hR="93035" stAng="10800000" swAng="5400000"/>
                <a:close/>
              </a:path>
            </a:pathLst>
          </a:custGeom>
          <a:solidFill>
            <a:srgbClr val="D1EFE4"/>
          </a:solidFill>
          <a:ln/>
        </p:spPr>
        <p:txBody>
          <a:bodyPr/>
          <a:lstStyle/>
          <a:p>
            <a:pPr algn="just"/>
            <a:endParaRPr lang="it-IT">
              <a:latin typeface="Century Gothic" panose="020B0502020202020204" pitchFamily="34" charset="0"/>
            </a:endParaRPr>
          </a:p>
        </p:txBody>
      </p:sp>
      <p:sp>
        <p:nvSpPr>
          <p:cNvPr id="6" name="Text 4"/>
          <p:cNvSpPr/>
          <p:nvPr/>
        </p:nvSpPr>
        <p:spPr>
          <a:xfrm>
            <a:off x="624855" y="1961555"/>
            <a:ext cx="2466082"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1 — Accettato per Intero</a:t>
            </a:r>
            <a:endParaRPr lang="en-US" sz="1200" dirty="0">
              <a:latin typeface="Century Gothic" panose="020B0502020202020204" pitchFamily="34" charset="0"/>
            </a:endParaRPr>
          </a:p>
        </p:txBody>
      </p:sp>
      <p:sp>
        <p:nvSpPr>
          <p:cNvPr id="7" name="Text 5"/>
          <p:cNvSpPr/>
          <p:nvPr/>
        </p:nvSpPr>
        <p:spPr>
          <a:xfrm>
            <a:off x="624855" y="2229817"/>
            <a:ext cx="2466082" cy="793849"/>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Barrare l'apposita casella e compilare il campo "quantità accettata" in kg (anche se risulta barrata la casella "verificato in partenza").</a:t>
            </a:r>
            <a:endParaRPr lang="en-US" sz="950" dirty="0">
              <a:latin typeface="Century Gothic" panose="020B0502020202020204" pitchFamily="34" charset="0"/>
            </a:endParaRPr>
          </a:p>
        </p:txBody>
      </p:sp>
      <p:sp>
        <p:nvSpPr>
          <p:cNvPr id="8" name="Shape 6"/>
          <p:cNvSpPr/>
          <p:nvPr/>
        </p:nvSpPr>
        <p:spPr>
          <a:xfrm>
            <a:off x="3214911" y="1837581"/>
            <a:ext cx="2714104" cy="1706984"/>
          </a:xfrm>
          <a:prstGeom prst="rect">
            <a:avLst/>
          </a:prstGeom>
          <a:solidFill>
            <a:srgbClr val="D1EFE4"/>
          </a:solidFill>
          <a:ln/>
        </p:spPr>
        <p:txBody>
          <a:bodyPr/>
          <a:lstStyle/>
          <a:p>
            <a:pPr algn="just"/>
            <a:endParaRPr lang="it-IT">
              <a:latin typeface="Century Gothic" panose="020B0502020202020204" pitchFamily="34" charset="0"/>
            </a:endParaRPr>
          </a:p>
        </p:txBody>
      </p:sp>
      <p:sp>
        <p:nvSpPr>
          <p:cNvPr id="9" name="Shape 7"/>
          <p:cNvSpPr/>
          <p:nvPr/>
        </p:nvSpPr>
        <p:spPr>
          <a:xfrm>
            <a:off x="3214911" y="1837581"/>
            <a:ext cx="14288" cy="1706984"/>
          </a:xfrm>
          <a:prstGeom prst="roundRect">
            <a:avLst>
              <a:gd name="adj" fmla="val 49998"/>
            </a:avLst>
          </a:prstGeom>
          <a:solidFill>
            <a:srgbClr val="B7D5CA"/>
          </a:solidFill>
          <a:ln/>
        </p:spPr>
        <p:txBody>
          <a:bodyPr/>
          <a:lstStyle/>
          <a:p>
            <a:pPr algn="just"/>
            <a:endParaRPr lang="it-IT">
              <a:latin typeface="Century Gothic" panose="020B0502020202020204" pitchFamily="34" charset="0"/>
            </a:endParaRPr>
          </a:p>
        </p:txBody>
      </p:sp>
      <p:sp>
        <p:nvSpPr>
          <p:cNvPr id="10" name="Text 8"/>
          <p:cNvSpPr/>
          <p:nvPr/>
        </p:nvSpPr>
        <p:spPr>
          <a:xfrm>
            <a:off x="3338885" y="1961555"/>
            <a:ext cx="2466156"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2 — Accettato Parzialmente</a:t>
            </a:r>
            <a:endParaRPr lang="en-US" sz="1200" dirty="0">
              <a:latin typeface="Century Gothic" panose="020B0502020202020204" pitchFamily="34" charset="0"/>
            </a:endParaRPr>
          </a:p>
        </p:txBody>
      </p:sp>
      <p:sp>
        <p:nvSpPr>
          <p:cNvPr id="11" name="Text 9"/>
          <p:cNvSpPr/>
          <p:nvPr/>
        </p:nvSpPr>
        <p:spPr>
          <a:xfrm>
            <a:off x="3338885" y="2229817"/>
            <a:ext cx="2466156" cy="1190774"/>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Barrare la casella, compilare "quantità accettata" in kg e la causale di respingimento (Tabella 4) con motivazione. La quantità respinta non va compilata. Il destinatario trattiene una riproduzione del FIR cartaceo.</a:t>
            </a:r>
            <a:endParaRPr lang="en-US" sz="950" dirty="0">
              <a:latin typeface="Century Gothic" panose="020B0502020202020204" pitchFamily="34" charset="0"/>
            </a:endParaRPr>
          </a:p>
        </p:txBody>
      </p:sp>
      <p:sp>
        <p:nvSpPr>
          <p:cNvPr id="12" name="Shape 10"/>
          <p:cNvSpPr/>
          <p:nvPr/>
        </p:nvSpPr>
        <p:spPr>
          <a:xfrm>
            <a:off x="5929015" y="1837581"/>
            <a:ext cx="2714104" cy="1706984"/>
          </a:xfrm>
          <a:custGeom>
            <a:avLst/>
            <a:gdLst/>
            <a:ahLst/>
            <a:cxnLst/>
            <a:rect l="l" t="t" r="r" b="b"/>
            <a:pathLst>
              <a:path w="2714104" h="1706984">
                <a:moveTo>
                  <a:pt x="0" y="0"/>
                </a:moveTo>
                <a:lnTo>
                  <a:pt x="2621069" y="0"/>
                </a:lnTo>
                <a:arcTo wR="93035" hR="93035" stAng="16200000" swAng="5400000"/>
                <a:lnTo>
                  <a:pt x="2714104" y="1613949"/>
                </a:lnTo>
                <a:arcTo wR="93035" hR="93035" stAng="0" swAng="5400000"/>
                <a:lnTo>
                  <a:pt x="0" y="1706984"/>
                </a:lnTo>
                <a:lnTo>
                  <a:pt x="0" y="0"/>
                </a:lnTo>
                <a:close/>
              </a:path>
            </a:pathLst>
          </a:custGeom>
          <a:solidFill>
            <a:srgbClr val="D1EFE4"/>
          </a:solidFill>
          <a:ln/>
        </p:spPr>
        <p:txBody>
          <a:bodyPr/>
          <a:lstStyle/>
          <a:p>
            <a:pPr algn="just"/>
            <a:endParaRPr lang="it-IT">
              <a:latin typeface="Century Gothic" panose="020B0502020202020204" pitchFamily="34" charset="0"/>
            </a:endParaRPr>
          </a:p>
        </p:txBody>
      </p:sp>
      <p:sp>
        <p:nvSpPr>
          <p:cNvPr id="13" name="Shape 11"/>
          <p:cNvSpPr/>
          <p:nvPr/>
        </p:nvSpPr>
        <p:spPr>
          <a:xfrm>
            <a:off x="5929015" y="1837581"/>
            <a:ext cx="14288" cy="1706984"/>
          </a:xfrm>
          <a:prstGeom prst="roundRect">
            <a:avLst>
              <a:gd name="adj" fmla="val 49998"/>
            </a:avLst>
          </a:prstGeom>
          <a:solidFill>
            <a:srgbClr val="B7D5CA"/>
          </a:solidFill>
          <a:ln/>
        </p:spPr>
        <p:txBody>
          <a:bodyPr/>
          <a:lstStyle/>
          <a:p>
            <a:pPr algn="just"/>
            <a:endParaRPr lang="it-IT">
              <a:latin typeface="Century Gothic" panose="020B0502020202020204" pitchFamily="34" charset="0"/>
            </a:endParaRPr>
          </a:p>
        </p:txBody>
      </p:sp>
      <p:sp>
        <p:nvSpPr>
          <p:cNvPr id="14" name="Text 12"/>
          <p:cNvSpPr/>
          <p:nvPr/>
        </p:nvSpPr>
        <p:spPr>
          <a:xfrm>
            <a:off x="6052989" y="1961555"/>
            <a:ext cx="2466156" cy="193849"/>
          </a:xfrm>
          <a:prstGeom prst="rect">
            <a:avLst/>
          </a:prstGeom>
          <a:noFill/>
          <a:ln/>
        </p:spPr>
        <p:txBody>
          <a:bodyPr wrap="none" lIns="0" tIns="0" rIns="0" bIns="0" rtlCol="0" anchor="t"/>
          <a:lstStyle/>
          <a:p>
            <a:pPr marL="0" indent="0" algn="ctr">
              <a:lnSpc>
                <a:spcPct val="104000"/>
              </a:lnSpc>
              <a:buNone/>
            </a:pPr>
            <a:r>
              <a:rPr lang="en-US" sz="1200" b="1" dirty="0">
                <a:solidFill>
                  <a:srgbClr val="4B4A4A"/>
                </a:solidFill>
                <a:latin typeface="Century Gothic" panose="020B0502020202020204" pitchFamily="34" charset="0"/>
                <a:ea typeface="Noto Serif Bold" pitchFamily="34" charset="-122"/>
                <a:cs typeface="Noto Serif Bold" pitchFamily="34" charset="-120"/>
              </a:rPr>
              <a:t>3 — Respinto</a:t>
            </a:r>
            <a:endParaRPr lang="en-US" sz="1200" dirty="0">
              <a:latin typeface="Century Gothic" panose="020B0502020202020204" pitchFamily="34" charset="0"/>
            </a:endParaRPr>
          </a:p>
        </p:txBody>
      </p:sp>
      <p:sp>
        <p:nvSpPr>
          <p:cNvPr id="15" name="Text 13"/>
          <p:cNvSpPr/>
          <p:nvPr/>
        </p:nvSpPr>
        <p:spPr>
          <a:xfrm>
            <a:off x="6052989" y="2229817"/>
            <a:ext cx="2466156" cy="595387"/>
          </a:xfrm>
          <a:prstGeom prst="rect">
            <a:avLst/>
          </a:prstGeom>
          <a:noFill/>
          <a:ln/>
        </p:spPr>
        <p:txBody>
          <a:bodyPr wrap="square" lIns="0" tIns="0" rIns="0" bIns="0" rtlCol="0" anchor="t">
            <a:normAutofit fontScale="92500"/>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Barrare la casella e indicare la causale di respingimento (Tabella 4) con motivazione. La quantità respinta non va compilata.</a:t>
            </a:r>
            <a:endParaRPr lang="en-US" sz="950" dirty="0">
              <a:latin typeface="Century Gothic" panose="020B0502020202020204" pitchFamily="34" charset="0"/>
            </a:endParaRPr>
          </a:p>
        </p:txBody>
      </p:sp>
      <p:sp>
        <p:nvSpPr>
          <p:cNvPr id="16" name="Text 14"/>
          <p:cNvSpPr/>
          <p:nvPr/>
        </p:nvSpPr>
        <p:spPr>
          <a:xfrm>
            <a:off x="496119" y="3688854"/>
            <a:ext cx="8151763" cy="793849"/>
          </a:xfrm>
          <a:prstGeom prst="rect">
            <a:avLst/>
          </a:prstGeom>
          <a:noFill/>
          <a:ln/>
        </p:spPr>
        <p:txBody>
          <a:bodyPr wrap="square" lIns="0" tIns="0" rIns="0" bIns="0" rtlCol="0" anchor="t">
            <a:normAutofit/>
          </a:bodyPr>
          <a:lstStyle/>
          <a:p>
            <a:pPr marL="0" indent="0" algn="just">
              <a:lnSpc>
                <a:spcPct val="133000"/>
              </a:lnSpc>
              <a:buNone/>
            </a:pPr>
            <a:r>
              <a:rPr lang="en-US" sz="950" dirty="0">
                <a:solidFill>
                  <a:srgbClr val="4B4A4A"/>
                </a:solidFill>
                <a:latin typeface="Century Gothic" panose="020B0502020202020204" pitchFamily="34" charset="0"/>
                <a:ea typeface="Geist" pitchFamily="34" charset="-122"/>
                <a:cs typeface="Geist" pitchFamily="34" charset="-120"/>
              </a:rPr>
              <a:t>In caso di accettazione parziale o respingimento, il successivo trasporto al Produttore/Detentore è accompagnato dal </a:t>
            </a:r>
            <a:r>
              <a:rPr lang="en-US" sz="950" b="1" dirty="0">
                <a:solidFill>
                  <a:srgbClr val="4B4A4A"/>
                </a:solidFill>
                <a:latin typeface="Century Gothic" panose="020B0502020202020204" pitchFamily="34" charset="0"/>
                <a:ea typeface="Geist Bold" pitchFamily="34" charset="-122"/>
                <a:cs typeface="Geist Bold" pitchFamily="34" charset="-120"/>
              </a:rPr>
              <a:t>medesimo FIR aggiornato</a:t>
            </a:r>
            <a:r>
              <a:rPr lang="en-US" sz="950" dirty="0">
                <a:solidFill>
                  <a:srgbClr val="4B4A4A"/>
                </a:solidFill>
                <a:latin typeface="Century Gothic" panose="020B0502020202020204" pitchFamily="34" charset="0"/>
                <a:ea typeface="Geist" pitchFamily="34" charset="-122"/>
                <a:cs typeface="Geist" pitchFamily="34" charset="-120"/>
              </a:rPr>
              <a:t>. Nei casi di avvio ad altro impianto, il Produttore/Detentore o il trasportatore compila il campo 16 (Secondo Destinatario). Il campo "In attesa di verifica analitica" va barrato se il destinatario intende sottoporre il rifiuto ad analisi dopo l'arrivo; le verifiche analitiche sono effettuate successivamente alla sottoscrizione del FIR.</a:t>
            </a:r>
            <a:endParaRPr lang="en-US" sz="950" dirty="0">
              <a:latin typeface="Century Gothic" panose="020B0502020202020204" pitchFamily="34" charset="0"/>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15</TotalTime>
  <Words>5827</Words>
  <Application>Microsoft Macintosh PowerPoint</Application>
  <PresentationFormat>Presentazione su schermo (16:9)</PresentationFormat>
  <Paragraphs>456</Paragraphs>
  <Slides>29</Slides>
  <Notes>29</Notes>
  <HiddenSlides>0</HiddenSlides>
  <MMClips>0</MMClips>
  <ScaleCrop>false</ScaleCrop>
  <HeadingPairs>
    <vt:vector size="6" baseType="variant">
      <vt:variant>
        <vt:lpstr>Caratteri utilizzati</vt:lpstr>
      </vt:variant>
      <vt:variant>
        <vt:i4>5</vt:i4>
      </vt:variant>
      <vt:variant>
        <vt:lpstr>Tema</vt:lpstr>
      </vt:variant>
      <vt:variant>
        <vt:i4>1</vt:i4>
      </vt:variant>
      <vt:variant>
        <vt:lpstr>Titoli diapositive</vt:lpstr>
      </vt:variant>
      <vt:variant>
        <vt:i4>29</vt:i4>
      </vt:variant>
    </vt:vector>
  </HeadingPairs>
  <TitlesOfParts>
    <vt:vector size="35" baseType="lpstr">
      <vt:lpstr>Geist</vt:lpstr>
      <vt:lpstr>Geist Bold</vt:lpstr>
      <vt:lpstr>Century Gothic</vt:lpstr>
      <vt:lpstr>Noto Serif Bold</vt:lpstr>
      <vt:lpstr>Arial</vt:lpstr>
      <vt:lpstr>Office Theme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lastModifiedBy>Barbara Calvi</cp:lastModifiedBy>
  <cp:revision>4</cp:revision>
  <dcterms:created xsi:type="dcterms:W3CDTF">2026-08-11T15:30:14Z</dcterms:created>
  <dcterms:modified xsi:type="dcterms:W3CDTF">2026-08-11T15:46:12Z</dcterms:modified>
</cp:coreProperties>
</file>